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drawings/drawing3.xml" ContentType="application/vnd.openxmlformats-officedocument.drawingml.chartshape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5.xml" ContentType="application/vnd.openxmlformats-officedocument.drawingml.chart+xml"/>
  <Override PartName="/ppt/drawings/drawing4.xml" ContentType="application/vnd.openxmlformats-officedocument.drawingml.chartshape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018" r:id="rId2"/>
    <p:sldMasterId id="2147483662" r:id="rId3"/>
  </p:sldMasterIdLst>
  <p:notesMasterIdLst>
    <p:notesMasterId r:id="rId26"/>
  </p:notesMasterIdLst>
  <p:handoutMasterIdLst>
    <p:handoutMasterId r:id="rId27"/>
  </p:handoutMasterIdLst>
  <p:sldIdLst>
    <p:sldId id="261" r:id="rId4"/>
    <p:sldId id="1515" r:id="rId5"/>
    <p:sldId id="263" r:id="rId6"/>
    <p:sldId id="264" r:id="rId7"/>
    <p:sldId id="1516" r:id="rId8"/>
    <p:sldId id="1880" r:id="rId9"/>
    <p:sldId id="269" r:id="rId10"/>
    <p:sldId id="270" r:id="rId11"/>
    <p:sldId id="271" r:id="rId12"/>
    <p:sldId id="1881" r:id="rId13"/>
    <p:sldId id="265" r:id="rId14"/>
    <p:sldId id="277" r:id="rId15"/>
    <p:sldId id="272" r:id="rId16"/>
    <p:sldId id="275" r:id="rId17"/>
    <p:sldId id="273" r:id="rId18"/>
    <p:sldId id="274" r:id="rId19"/>
    <p:sldId id="278" r:id="rId20"/>
    <p:sldId id="279" r:id="rId21"/>
    <p:sldId id="268" r:id="rId22"/>
    <p:sldId id="280" r:id="rId23"/>
    <p:sldId id="281" r:id="rId24"/>
    <p:sldId id="282" r:id="rId25"/>
  </p:sldIdLst>
  <p:sldSz cx="9906000" cy="6858000" type="A4"/>
  <p:notesSz cx="6807200" cy="9939338"/>
  <p:defaultTextStyle>
    <a:defPPr>
      <a:defRPr lang="ja-JP"/>
    </a:defPPr>
    <a:lvl1pPr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5pPr>
    <a:lvl6pPr marL="2286000" algn="l" defTabSz="914400" rtl="0" eaLnBrk="1" latinLnBrk="0" hangingPunct="1"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6pPr>
    <a:lvl7pPr marL="2743200" algn="l" defTabSz="914400" rtl="0" eaLnBrk="1" latinLnBrk="0" hangingPunct="1"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7pPr>
    <a:lvl8pPr marL="3200400" algn="l" defTabSz="914400" rtl="0" eaLnBrk="1" latinLnBrk="0" hangingPunct="1"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8pPr>
    <a:lvl9pPr marL="3657600" algn="l" defTabSz="914400" rtl="0" eaLnBrk="1" latinLnBrk="0" hangingPunct="1"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angtd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0000FF"/>
    <a:srgbClr val="FF33CC"/>
    <a:srgbClr val="FFCC00"/>
    <a:srgbClr val="66FFFF"/>
    <a:srgbClr val="FF0000"/>
    <a:srgbClr val="FFFF00"/>
    <a:srgbClr val="380288"/>
    <a:srgbClr val="FFFF99"/>
    <a:srgbClr val="E9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8" autoAdjust="0"/>
    <p:restoredTop sz="88592" autoAdjust="0"/>
  </p:normalViewPr>
  <p:slideViewPr>
    <p:cSldViewPr snapToGrid="0">
      <p:cViewPr varScale="1">
        <p:scale>
          <a:sx n="109" d="100"/>
          <a:sy n="109" d="100"/>
        </p:scale>
        <p:origin x="1640" y="19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-3840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uongpt\Desktop\H&#7879;%20th&#7889;ng%20&#273;&#7893;i%20b&#7843;ng\Tho&#795;&#768;i%20gian%20thao%20ta&#769;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uongpt\Desktop\H&#7879;%20th&#7889;ng%20&#273;&#7893;i%20b&#7843;ng\Tho&#795;&#768;i%20gian%20thao%20ta&#769;c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bachlo97\Desktop\Tai%20lieu%20cai%20thie&#770;n\Tho&#795;&#768;i%20gian%20thao%20ta&#769;c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3.xml"/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oleObject" Target="file:///C:\Users\taitv\Downloads\Copy%20of%20L&#253;%20do%20ch&#7885;n%20&#273;&#7873;%20t&#224;i_H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39146336216171"/>
          <c:y val="6.9444444444444448E-2"/>
          <c:w val="0.83907043586764785"/>
          <c:h val="0.542222222222222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'Sheet1 (2)'!$B$11</c:f>
              <c:strCache>
                <c:ptCount val="1"/>
                <c:pt idx="0">
                  <c:v>Tổng số bảng MPB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multiLvlStrRef>
              <c:f>'Sheet1 (2)'!$C$9:$T$10</c:f>
              <c:multiLvlStrCache>
                <c:ptCount val="18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6">
                    <c:v>Oct</c:v>
                  </c:pt>
                  <c:pt idx="7">
                    <c:v>Nov</c:v>
                  </c:pt>
                  <c:pt idx="8">
                    <c:v>Dec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'Sheet1 (2)'!$C$11:$T$11</c:f>
              <c:numCache>
                <c:formatCode>General</c:formatCode>
                <c:ptCount val="18"/>
                <c:pt idx="0">
                  <c:v>126</c:v>
                </c:pt>
                <c:pt idx="1">
                  <c:v>126</c:v>
                </c:pt>
                <c:pt idx="2">
                  <c:v>132</c:v>
                </c:pt>
                <c:pt idx="3">
                  <c:v>135</c:v>
                </c:pt>
                <c:pt idx="4">
                  <c:v>141</c:v>
                </c:pt>
                <c:pt idx="5">
                  <c:v>145</c:v>
                </c:pt>
                <c:pt idx="6">
                  <c:v>148</c:v>
                </c:pt>
                <c:pt idx="7">
                  <c:v>152</c:v>
                </c:pt>
                <c:pt idx="8">
                  <c:v>157</c:v>
                </c:pt>
                <c:pt idx="9">
                  <c:v>161</c:v>
                </c:pt>
                <c:pt idx="10">
                  <c:v>161</c:v>
                </c:pt>
                <c:pt idx="11">
                  <c:v>163</c:v>
                </c:pt>
                <c:pt idx="12">
                  <c:v>165</c:v>
                </c:pt>
                <c:pt idx="13">
                  <c:v>166</c:v>
                </c:pt>
                <c:pt idx="14">
                  <c:v>170</c:v>
                </c:pt>
                <c:pt idx="15">
                  <c:v>176</c:v>
                </c:pt>
                <c:pt idx="16">
                  <c:v>183</c:v>
                </c:pt>
                <c:pt idx="17">
                  <c:v>190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F8-4F84-8204-4CF93955A2B3}"/>
            </c:ext>
          </c:extLst>
        </c:ser>
        <c:ser>
          <c:idx val="1"/>
          <c:order val="1"/>
          <c:tx>
            <c:strRef>
              <c:f>'Sheet1 (2)'!$B$12</c:f>
              <c:strCache>
                <c:ptCount val="1"/>
                <c:pt idx="0">
                  <c:v>số lần chuyển đổi MPB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'Sheet1 (2)'!$C$9:$T$10</c:f>
              <c:multiLvlStrCache>
                <c:ptCount val="18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6">
                    <c:v>Oct</c:v>
                  </c:pt>
                  <c:pt idx="7">
                    <c:v>Nov</c:v>
                  </c:pt>
                  <c:pt idx="8">
                    <c:v>Dec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'Sheet1 (2)'!$C$12:$T$12</c:f>
            </c:numRef>
          </c:val>
          <c:extLst>
            <c:ext xmlns:c16="http://schemas.microsoft.com/office/drawing/2014/chart" uri="{C3380CC4-5D6E-409C-BE32-E72D297353CC}">
              <c16:uniqueId val="{00000001-B5F8-4F84-8204-4CF93955A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7"/>
        <c:axId val="124845680"/>
        <c:axId val="124847392"/>
      </c:barChart>
      <c:catAx>
        <c:axId val="1248456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24847392"/>
        <c:crosses val="autoZero"/>
        <c:auto val="1"/>
        <c:lblAlgn val="ctr"/>
        <c:lblOffset val="100"/>
        <c:noMultiLvlLbl val="0"/>
      </c:catAx>
      <c:valAx>
        <c:axId val="124847392"/>
        <c:scaling>
          <c:orientation val="minMax"/>
          <c:max val="2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Tổng số bảng MPB</a:t>
                </a:r>
              </a:p>
            </c:rich>
          </c:tx>
          <c:layout>
            <c:manualLayout>
              <c:xMode val="edge"/>
              <c:yMode val="edge"/>
              <c:x val="5.8926773497575101E-2"/>
              <c:y val="0.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V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24845680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Mối tương quan giữa giờ công chuyển đổi bảng &amp; số lượng bảng MPB </a:t>
            </a:r>
          </a:p>
        </c:rich>
      </c:tx>
      <c:layout>
        <c:manualLayout>
          <c:xMode val="edge"/>
          <c:yMode val="edge"/>
          <c:x val="0.14509354232437013"/>
          <c:y val="8.7962962962962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VN"/>
        </a:p>
      </c:txPr>
    </c:title>
    <c:autoTitleDeleted val="0"/>
    <c:plotArea>
      <c:layout>
        <c:manualLayout>
          <c:layoutTarget val="inner"/>
          <c:xMode val="edge"/>
          <c:yMode val="edge"/>
          <c:x val="0.13330929772623976"/>
          <c:y val="0.39143450563169169"/>
          <c:w val="0.83703243201470046"/>
          <c:h val="0.5422222222222222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'Sheet1 (2)'!$B$12</c:f>
              <c:strCache>
                <c:ptCount val="1"/>
                <c:pt idx="0">
                  <c:v>số lần chuyển đổi MPB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'Sheet1 (2)'!$C$9:$T$10</c:f>
              <c:multiLvlStrCache>
                <c:ptCount val="18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6">
                    <c:v>Oct</c:v>
                  </c:pt>
                  <c:pt idx="7">
                    <c:v>Nov</c:v>
                  </c:pt>
                  <c:pt idx="8">
                    <c:v>Dec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'Sheet1 (2)'!$C$12:$T$12</c:f>
            </c:numRef>
          </c:val>
          <c:extLst>
            <c:ext xmlns:c16="http://schemas.microsoft.com/office/drawing/2014/chart" uri="{C3380CC4-5D6E-409C-BE32-E72D297353CC}">
              <c16:uniqueId val="{00000000-6512-40B4-B013-752C91941162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67"/>
        <c:axId val="124845680"/>
        <c:axId val="124847392"/>
      </c:barChart>
      <c:lineChart>
        <c:grouping val="standard"/>
        <c:varyColors val="0"/>
        <c:ser>
          <c:idx val="2"/>
          <c:order val="1"/>
          <c:tx>
            <c:strRef>
              <c:f>'Sheet1 (2)'!$B$13</c:f>
              <c:strCache>
                <c:ptCount val="1"/>
                <c:pt idx="0">
                  <c:v>Giờ công chuyển đổi bảng(MH)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002060"/>
              </a:solidFill>
              <a:ln w="9525">
                <a:solidFill>
                  <a:srgbClr val="002060"/>
                </a:solidFill>
              </a:ln>
              <a:effectLst/>
            </c:spPr>
          </c:marker>
          <c:dLbls>
            <c:delete val="1"/>
          </c:dLbls>
          <c:cat>
            <c:multiLvlStrRef>
              <c:f>'Sheet1 (2)'!$C$9:$T$10</c:f>
              <c:multiLvlStrCache>
                <c:ptCount val="18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6">
                    <c:v>Oct</c:v>
                  </c:pt>
                  <c:pt idx="7">
                    <c:v>Nov</c:v>
                  </c:pt>
                  <c:pt idx="8">
                    <c:v>Dec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'Sheet1 (2)'!$C$13:$T$13</c:f>
              <c:numCache>
                <c:formatCode>0</c:formatCode>
                <c:ptCount val="18"/>
                <c:pt idx="0">
                  <c:v>36.700000000000003</c:v>
                </c:pt>
                <c:pt idx="1">
                  <c:v>37.599999999999994</c:v>
                </c:pt>
                <c:pt idx="2">
                  <c:v>41.2</c:v>
                </c:pt>
                <c:pt idx="3">
                  <c:v>42.7</c:v>
                </c:pt>
                <c:pt idx="4">
                  <c:v>45.7</c:v>
                </c:pt>
                <c:pt idx="5">
                  <c:v>47.8</c:v>
                </c:pt>
                <c:pt idx="6">
                  <c:v>49.3</c:v>
                </c:pt>
                <c:pt idx="7">
                  <c:v>51.099999999999994</c:v>
                </c:pt>
                <c:pt idx="8">
                  <c:v>52.899999999999991</c:v>
                </c:pt>
                <c:pt idx="9">
                  <c:v>54.099999999999994</c:v>
                </c:pt>
                <c:pt idx="10">
                  <c:v>48.7</c:v>
                </c:pt>
                <c:pt idx="11">
                  <c:v>54.7</c:v>
                </c:pt>
                <c:pt idx="12">
                  <c:v>56.5</c:v>
                </c:pt>
                <c:pt idx="13">
                  <c:v>58</c:v>
                </c:pt>
                <c:pt idx="14">
                  <c:v>58.3</c:v>
                </c:pt>
                <c:pt idx="15">
                  <c:v>60.7</c:v>
                </c:pt>
                <c:pt idx="16">
                  <c:v>61.3</c:v>
                </c:pt>
                <c:pt idx="17">
                  <c:v>61.599999999999994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12-40B4-B013-752C9194116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24845680"/>
        <c:axId val="124847392"/>
      </c:lineChart>
      <c:catAx>
        <c:axId val="1248456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4847392"/>
        <c:crosses val="autoZero"/>
        <c:auto val="1"/>
        <c:lblAlgn val="ctr"/>
        <c:lblOffset val="100"/>
        <c:noMultiLvlLbl val="0"/>
      </c:catAx>
      <c:valAx>
        <c:axId val="124847392"/>
        <c:scaling>
          <c:orientation val="minMax"/>
          <c:max val="8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Giờ công</a:t>
                </a:r>
              </a:p>
              <a:p>
                <a:pPr>
                  <a:defRPr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chuyển đổi bảng(MH)</a:t>
                </a:r>
              </a:p>
            </c:rich>
          </c:tx>
          <c:layout>
            <c:manualLayout>
              <c:xMode val="edge"/>
              <c:yMode val="edge"/>
              <c:x val="4.6379795349294289E-2"/>
              <c:y val="0.429583333333333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V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24845680"/>
        <c:crosses val="autoZero"/>
        <c:crossBetween val="between"/>
        <c:majorUnit val="20"/>
        <c:minorUnit val="4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 err="1"/>
              <a:t>Biểu</a:t>
            </a:r>
            <a:r>
              <a:rPr lang="en-US" sz="1800" b="1" dirty="0"/>
              <a:t> </a:t>
            </a:r>
            <a:r>
              <a:rPr lang="en-US" sz="1800" b="1" dirty="0" err="1"/>
              <a:t>đồ</a:t>
            </a:r>
            <a:r>
              <a:rPr lang="en-US" sz="1800" b="1" dirty="0"/>
              <a:t> </a:t>
            </a:r>
            <a:r>
              <a:rPr lang="en-US" sz="1800" b="1" err="1"/>
              <a:t>phân</a:t>
            </a:r>
            <a:r>
              <a:rPr lang="en-US" sz="1800" b="1"/>
              <a:t> tích</a:t>
            </a:r>
            <a:r>
              <a:rPr lang="en-US" sz="1800" b="1" baseline="0"/>
              <a:t> </a:t>
            </a:r>
            <a:r>
              <a:rPr lang="en-US" sz="1800" b="1"/>
              <a:t>nghiệp </a:t>
            </a:r>
            <a:r>
              <a:rPr lang="en-US" sz="1800" b="1" dirty="0" err="1"/>
              <a:t>vụ</a:t>
            </a:r>
            <a:r>
              <a:rPr lang="en-US" sz="1800" b="1" baseline="0" dirty="0"/>
              <a:t> </a:t>
            </a:r>
            <a:r>
              <a:rPr lang="en-US" sz="1800" b="1" dirty="0" err="1"/>
              <a:t>chuyển</a:t>
            </a:r>
            <a:r>
              <a:rPr lang="en-US" sz="1800" b="1" dirty="0"/>
              <a:t> </a:t>
            </a:r>
            <a:r>
              <a:rPr lang="en-US" sz="1800" b="1" dirty="0" err="1"/>
              <a:t>đổi</a:t>
            </a:r>
            <a:r>
              <a:rPr lang="en-US" sz="1800" b="1" dirty="0"/>
              <a:t> </a:t>
            </a:r>
            <a:r>
              <a:rPr lang="en-US" sz="1800" b="1" dirty="0" err="1"/>
              <a:t>bảng</a:t>
            </a:r>
            <a:r>
              <a:rPr lang="en-US" sz="1800" b="1" dirty="0"/>
              <a:t> MPB</a:t>
            </a:r>
          </a:p>
        </c:rich>
      </c:tx>
      <c:layout>
        <c:manualLayout>
          <c:xMode val="edge"/>
          <c:yMode val="edge"/>
          <c:x val="0.17455043520416674"/>
          <c:y val="3.99971925480146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bg2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title>
    <c:autoTitleDeleted val="0"/>
    <c:plotArea>
      <c:layout>
        <c:manualLayout>
          <c:layoutTarget val="inner"/>
          <c:xMode val="edge"/>
          <c:yMode val="edge"/>
          <c:x val="6.6580927384076991E-2"/>
          <c:y val="0.1902314814814815"/>
          <c:w val="0.83629636920384953"/>
          <c:h val="0.614984324876057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Pareto!$D$3</c:f>
              <c:strCache>
                <c:ptCount val="1"/>
                <c:pt idx="0">
                  <c:v>Giờ công</c:v>
                </c:pt>
              </c:strCache>
            </c:strRef>
          </c:tx>
          <c:spPr>
            <a:solidFill>
              <a:srgbClr val="00B0F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Pareto!$C$5:$C$9</c:f>
              <c:strCache>
                <c:ptCount val="5"/>
                <c:pt idx="0">
                  <c:v>Tìm bảng</c:v>
                </c:pt>
                <c:pt idx="1">
                  <c:v>Ghi chép ký lục</c:v>
                </c:pt>
                <c:pt idx="2">
                  <c:v>Đổi bảng</c:v>
                </c:pt>
                <c:pt idx="3">
                  <c:v>Di chuyển xe</c:v>
                </c:pt>
                <c:pt idx="4">
                  <c:v>Khác</c:v>
                </c:pt>
              </c:strCache>
            </c:strRef>
          </c:cat>
          <c:val>
            <c:numRef>
              <c:f>Pareto!$D$5:$D$9</c:f>
              <c:numCache>
                <c:formatCode>General</c:formatCode>
                <c:ptCount val="5"/>
                <c:pt idx="0">
                  <c:v>26.2</c:v>
                </c:pt>
                <c:pt idx="1">
                  <c:v>15.899999999999999</c:v>
                </c:pt>
                <c:pt idx="2">
                  <c:v>10</c:v>
                </c:pt>
                <c:pt idx="3">
                  <c:v>7.5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0C-7245-B6DA-8CF0B35F648C}"/>
            </c:ext>
          </c:extLst>
        </c:ser>
        <c:ser>
          <c:idx val="1"/>
          <c:order val="1"/>
          <c:tx>
            <c:strRef>
              <c:f>Pareto!$E$3</c:f>
              <c:strCache>
                <c:ptCount val="1"/>
                <c:pt idx="0">
                  <c:v>Giờ công tích luỹ(MH)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Pareto!$C$5:$C$9</c:f>
              <c:strCache>
                <c:ptCount val="5"/>
                <c:pt idx="0">
                  <c:v>Tìm bảng</c:v>
                </c:pt>
                <c:pt idx="1">
                  <c:v>Ghi chép ký lục</c:v>
                </c:pt>
                <c:pt idx="2">
                  <c:v>Đổi bảng</c:v>
                </c:pt>
                <c:pt idx="3">
                  <c:v>Di chuyển xe</c:v>
                </c:pt>
                <c:pt idx="4">
                  <c:v>Khác</c:v>
                </c:pt>
              </c:strCache>
            </c:strRef>
          </c:cat>
          <c:val>
            <c:numRef>
              <c:f>Pareto!$E$4:$E$9</c:f>
            </c:numRef>
          </c:val>
          <c:extLst>
            <c:ext xmlns:c16="http://schemas.microsoft.com/office/drawing/2014/chart" uri="{C3380CC4-5D6E-409C-BE32-E72D297353CC}">
              <c16:uniqueId val="{00000001-DC0C-7245-B6DA-8CF0B35F64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2060993440"/>
        <c:axId val="2060977632"/>
      </c:barChart>
      <c:lineChart>
        <c:grouping val="standard"/>
        <c:varyColors val="0"/>
        <c:ser>
          <c:idx val="2"/>
          <c:order val="2"/>
          <c:tx>
            <c:strRef>
              <c:f>Pareto!$F$3</c:f>
              <c:strCache>
                <c:ptCount val="1"/>
                <c:pt idx="0">
                  <c:v>Lũy kế</c:v>
                </c:pt>
              </c:strCache>
            </c:strRef>
          </c:tx>
          <c:spPr>
            <a:ln w="28575" cap="rnd">
              <a:solidFill>
                <a:srgbClr val="FF6600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FF0000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Pareto!$C$4:$C$9</c:f>
              <c:strCache>
                <c:ptCount val="6"/>
                <c:pt idx="1">
                  <c:v>Tìm bảng</c:v>
                </c:pt>
                <c:pt idx="2">
                  <c:v>Ghi chép ký lục</c:v>
                </c:pt>
                <c:pt idx="3">
                  <c:v>Đổi bảng</c:v>
                </c:pt>
                <c:pt idx="4">
                  <c:v>Di chuyển xe</c:v>
                </c:pt>
                <c:pt idx="5">
                  <c:v>Khác</c:v>
                </c:pt>
              </c:strCache>
            </c:strRef>
          </c:cat>
          <c:val>
            <c:numRef>
              <c:f>Pareto!$F$4:$F$9</c:f>
              <c:numCache>
                <c:formatCode>0.0%</c:formatCode>
                <c:ptCount val="6"/>
                <c:pt idx="0" formatCode="General">
                  <c:v>0</c:v>
                </c:pt>
                <c:pt idx="1">
                  <c:v>0.43234323432343236</c:v>
                </c:pt>
                <c:pt idx="2">
                  <c:v>0.69471947194719474</c:v>
                </c:pt>
                <c:pt idx="3">
                  <c:v>0.85973597359735976</c:v>
                </c:pt>
                <c:pt idx="4">
                  <c:v>0.98349834983498352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C0C-7245-B6DA-8CF0B35F64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0988448"/>
        <c:axId val="2060984704"/>
      </c:lineChart>
      <c:catAx>
        <c:axId val="20609934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MH/tháng</a:t>
                </a:r>
              </a:p>
            </c:rich>
          </c:tx>
          <c:layout>
            <c:manualLayout>
              <c:xMode val="edge"/>
              <c:yMode val="edge"/>
              <c:x val="1.6300180427209238E-2"/>
              <c:y val="8.799413101532935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2060977632"/>
        <c:crosses val="autoZero"/>
        <c:auto val="1"/>
        <c:lblAlgn val="ctr"/>
        <c:lblOffset val="100"/>
        <c:noMultiLvlLbl val="0"/>
      </c:catAx>
      <c:valAx>
        <c:axId val="2060977632"/>
        <c:scaling>
          <c:orientation val="minMax"/>
          <c:max val="70"/>
          <c:min val="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2060993440"/>
        <c:crosses val="autoZero"/>
        <c:crossBetween val="between"/>
      </c:valAx>
      <c:valAx>
        <c:axId val="2060984704"/>
        <c:scaling>
          <c:orientation val="minMax"/>
          <c:max val="1"/>
        </c:scaling>
        <c:delete val="0"/>
        <c:axPos val="r"/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2060988448"/>
        <c:crosses val="max"/>
        <c:crossBetween val="midCat"/>
      </c:valAx>
      <c:catAx>
        <c:axId val="2060988448"/>
        <c:scaling>
          <c:orientation val="minMax"/>
        </c:scaling>
        <c:delete val="0"/>
        <c:axPos val="t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 err="1"/>
                  <a:t>Tỷ</a:t>
                </a:r>
                <a:r>
                  <a:rPr lang="en-US" sz="1100" dirty="0"/>
                  <a:t> </a:t>
                </a:r>
                <a:r>
                  <a:rPr lang="en-US" sz="1100" dirty="0" err="1"/>
                  <a:t>lệ</a:t>
                </a:r>
                <a:endParaRPr lang="en-US" sz="1100" dirty="0"/>
              </a:p>
            </c:rich>
          </c:tx>
          <c:layout>
            <c:manualLayout>
              <c:xMode val="edge"/>
              <c:yMode val="edge"/>
              <c:x val="0.89434962252748995"/>
              <c:y val="8.965287475884707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</c:title>
        <c:numFmt formatCode="General" sourceLinked="1"/>
        <c:majorTickMark val="none"/>
        <c:minorTickMark val="none"/>
        <c:tickLblPos val="none"/>
        <c:spPr>
          <a:solidFill>
            <a:sysClr val="window" lastClr="FFFFFF"/>
          </a:solidFill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2060984704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2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>
              <a:lumMod val="75000"/>
            </a:schemeClr>
          </a:solidFill>
        </a:defRPr>
      </a:pPr>
      <a:endParaRPr lang="en-VN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2400" b="1" i="0" u="none" strike="noStrike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CHI</a:t>
            </a:r>
            <a:r>
              <a:rPr lang="en-US" b="1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PHÍ MUA THIẾT BỊ VƯỢT KINH PHÍ ĐẦU TƯ</a:t>
            </a:r>
            <a:endParaRPr lang="en-US" b="1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c:rich>
      </c:tx>
      <c:layout>
        <c:manualLayout>
          <c:xMode val="edge"/>
          <c:yMode val="edge"/>
          <c:x val="0.16973514382481861"/>
          <c:y val="1.5103075517359617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1107511987287852E-2"/>
          <c:y val="0.14084252169828337"/>
          <c:w val="0.92267611681405537"/>
          <c:h val="0.739310213603471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'Mục tiêu-Kết quả'!$C$7</c:f>
              <c:strCache>
                <c:ptCount val="1"/>
                <c:pt idx="0">
                  <c:v>Chi phí mua thiết bị phát sinh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65100" prst="coolSlant"/>
              </a:sp3d>
            </c:spPr>
            <c:extLst>
              <c:ext xmlns:c16="http://schemas.microsoft.com/office/drawing/2014/chart" uri="{C3380CC4-5D6E-409C-BE32-E72D297353CC}">
                <c16:uniqueId val="{00000002-39B9-43F1-BBBB-9E7531EC1DD8}"/>
              </c:ext>
            </c:extLst>
          </c:dPt>
          <c:dPt>
            <c:idx val="1"/>
            <c:invertIfNegative val="0"/>
            <c:bubble3D val="0"/>
            <c:spPr>
              <a:solidFill>
                <a:srgbClr val="FF00FF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c:spPr>
            <c:extLst>
              <c:ext xmlns:c16="http://schemas.microsoft.com/office/drawing/2014/chart" uri="{C3380CC4-5D6E-409C-BE32-E72D297353CC}">
                <c16:uniqueId val="{00000001-39B9-43F1-BBBB-9E7531EC1DD8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9B9-43F1-BBBB-9E7531EC1DD8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9B9-43F1-BBBB-9E7531EC1DD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2000" b="1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'Mục tiêu-Kết quả'!$D$6:$E$6</c:f>
              <c:strCache>
                <c:ptCount val="2"/>
                <c:pt idx="0">
                  <c:v>Trước cải thiện</c:v>
                </c:pt>
                <c:pt idx="1">
                  <c:v>Mục tiêu</c:v>
                </c:pt>
              </c:strCache>
            </c:strRef>
          </c:cat>
          <c:val>
            <c:numRef>
              <c:f>'Mục tiêu-Kết quả'!$D$7:$E$7</c:f>
              <c:numCache>
                <c:formatCode>General</c:formatCode>
                <c:ptCount val="2"/>
                <c:pt idx="0">
                  <c:v>13.5</c:v>
                </c:pt>
                <c:pt idx="1">
                  <c:v>10.8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9-43F1-BBBB-9E7531EC1D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8021248"/>
        <c:axId val="63548800"/>
      </c:barChart>
      <c:catAx>
        <c:axId val="148021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63548800"/>
        <c:crosses val="autoZero"/>
        <c:auto val="1"/>
        <c:lblAlgn val="ctr"/>
        <c:lblOffset val="100"/>
        <c:noMultiLvlLbl val="0"/>
      </c:catAx>
      <c:valAx>
        <c:axId val="63548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148021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VN"/>
    </a:p>
  </c:txPr>
  <c:externalData r:id="rId2">
    <c:autoUpdate val="0"/>
  </c:externalData>
  <c:userShapes r:id="rId3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ja-JP" sz="2400" b="1" i="0" u="none" strike="noStrike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r>
              <a:rPr lang="en-US" sz="2400" b="1" i="0" baseline="0" dirty="0">
                <a:solidFill>
                  <a:schemeClr val="tx1"/>
                </a:solidFill>
                <a:effectLst/>
              </a:rPr>
              <a:t>CHI PHÍ MUA THIẾT BỊ VƯỢT KINH PHÍ ĐẦU TƯ</a:t>
            </a:r>
            <a:endParaRPr lang="en-US" sz="2400" dirty="0">
              <a:solidFill>
                <a:schemeClr val="tx1"/>
              </a:solidFill>
              <a:effectLst/>
            </a:endParaRPr>
          </a:p>
        </c:rich>
      </c:tx>
      <c:layout>
        <c:manualLayout>
          <c:xMode val="edge"/>
          <c:yMode val="edge"/>
          <c:x val="0.14212799189501793"/>
          <c:y val="1.570745567036979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4858757728903078E-2"/>
          <c:y val="0.26405225144763311"/>
          <c:w val="0.92928853693941338"/>
          <c:h val="0.642106705734819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'[Copy of Lý do chọn đề tài_H.xlsx]Mục tiêu-Kết quả'!$C$7</c:f>
              <c:strCache>
                <c:ptCount val="1"/>
                <c:pt idx="0">
                  <c:v>THỰC TÍCH HIỆU QUẢ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  <c:extLst>
              <c:ext xmlns:c16="http://schemas.microsoft.com/office/drawing/2014/chart" uri="{C3380CC4-5D6E-409C-BE32-E72D297353CC}">
                <c16:uniqueId val="{00000004-4E14-4030-8987-3FFCCAED290C}"/>
              </c:ext>
            </c:extLst>
          </c:dPt>
          <c:dPt>
            <c:idx val="1"/>
            <c:invertIfNegative val="0"/>
            <c:bubble3D val="0"/>
            <c:spPr>
              <a:solidFill>
                <a:srgbClr val="FF00F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  <c:extLst>
              <c:ext xmlns:c16="http://schemas.microsoft.com/office/drawing/2014/chart" uri="{C3380CC4-5D6E-409C-BE32-E72D297353CC}">
                <c16:uniqueId val="{00000001-4E14-4030-8987-3FFCCAED290C}"/>
              </c:ext>
            </c:extLst>
          </c:dPt>
          <c:dPt>
            <c:idx val="2"/>
            <c:invertIfNegative val="0"/>
            <c:bubble3D val="0"/>
            <c:spPr>
              <a:solidFill>
                <a:srgbClr val="0000F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  <c:extLst>
              <c:ext xmlns:c16="http://schemas.microsoft.com/office/drawing/2014/chart" uri="{C3380CC4-5D6E-409C-BE32-E72D297353CC}">
                <c16:uniqueId val="{00000003-4E14-4030-8987-3FFCCAED290C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E14-4030-8987-3FFCCAED290C}"/>
                </c:ext>
              </c:extLst>
            </c:dLbl>
            <c:dLbl>
              <c:idx val="1"/>
              <c:layout>
                <c:manualLayout>
                  <c:x val="-1.488163940826852E-2"/>
                  <c:y val="1.61384931781191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E14-4030-8987-3FFCCAED290C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E14-4030-8987-3FFCCAED29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'[Copy of Lý do chọn đề tài_H.xlsx]Mục tiêu-Kết quả'!$D$6:$F$6</c:f>
              <c:strCache>
                <c:ptCount val="3"/>
                <c:pt idx="0">
                  <c:v>Trước cải thiện</c:v>
                </c:pt>
                <c:pt idx="1">
                  <c:v>Mục tiêu</c:v>
                </c:pt>
                <c:pt idx="2">
                  <c:v>Sau cải thiện</c:v>
                </c:pt>
              </c:strCache>
            </c:strRef>
          </c:cat>
          <c:val>
            <c:numRef>
              <c:f>'[Copy of Lý do chọn đề tài_H.xlsx]Mục tiêu-Kết quả'!$D$7:$F$7</c:f>
              <c:numCache>
                <c:formatCode>General</c:formatCode>
                <c:ptCount val="3"/>
                <c:pt idx="0">
                  <c:v>13.5</c:v>
                </c:pt>
                <c:pt idx="1">
                  <c:v>10.8</c:v>
                </c:pt>
                <c:pt idx="2">
                  <c:v>10.1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E14-4030-8987-3FFCCAED29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8637184"/>
        <c:axId val="122408320"/>
      </c:barChart>
      <c:catAx>
        <c:axId val="148637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8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en-VN"/>
          </a:p>
        </c:txPr>
        <c:crossAx val="122408320"/>
        <c:crosses val="autoZero"/>
        <c:auto val="1"/>
        <c:lblAlgn val="ctr"/>
        <c:lblOffset val="100"/>
        <c:noMultiLvlLbl val="0"/>
      </c:catAx>
      <c:valAx>
        <c:axId val="122408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148637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0.63495</cdr:x>
      <cdr:y>0.65375</cdr:y>
    </cdr:from>
    <cdr:to>
      <cdr:x>0.65367</cdr:x>
      <cdr:y>0.69733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F4DCEE43-EDA6-6E34-F910-BCD9E96AA91D}"/>
            </a:ext>
          </a:extLst>
        </cdr:cNvPr>
        <cdr:cNvCxnSpPr/>
      </cdr:nvCxnSpPr>
      <cdr:spPr>
        <a:xfrm xmlns:a="http://schemas.openxmlformats.org/drawingml/2006/main">
          <a:off x="5168900" y="1714500"/>
          <a:ext cx="152400" cy="114300"/>
        </a:xfrm>
        <a:prstGeom xmlns:a="http://schemas.openxmlformats.org/drawingml/2006/main" prst="line">
          <a:avLst/>
        </a:prstGeom>
        <a:ln xmlns:a="http://schemas.openxmlformats.org/drawingml/2006/main" w="9525">
          <a:prstDash val="sys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0.60251</cdr:x>
      <cdr:y>0.67864</cdr:y>
    </cdr:from>
    <cdr:to>
      <cdr:x>0.74373</cdr:x>
      <cdr:y>0.80331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BE47ECE9-0325-ACAE-34D5-BA612F9AB101}"/>
            </a:ext>
          </a:extLst>
        </cdr:cNvPr>
        <cdr:cNvSpPr txBox="1"/>
      </cdr:nvSpPr>
      <cdr:spPr>
        <a:xfrm xmlns:a="http://schemas.openxmlformats.org/drawingml/2006/main">
          <a:off x="4342440" y="1779781"/>
          <a:ext cx="1017795" cy="32695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200" kern="1200">
              <a:solidFill>
                <a:srgbClr val="0070C0"/>
              </a:solidFill>
            </a:rPr>
            <a:t>Tet Holiday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0.06644</cdr:x>
      <cdr:y>0.18775</cdr:y>
    </cdr:from>
    <cdr:to>
      <cdr:x>0.4006</cdr:x>
      <cdr:y>0.80924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D4A0DF39-87C5-017B-9205-4996567871FE}"/>
            </a:ext>
          </a:extLst>
        </cdr:cNvPr>
        <cdr:cNvSpPr/>
      </cdr:nvSpPr>
      <cdr:spPr bwMode="auto">
        <a:xfrm xmlns:a="http://schemas.openxmlformats.org/drawingml/2006/main">
          <a:off x="551483" y="834607"/>
          <a:ext cx="2773679" cy="2762717"/>
        </a:xfrm>
        <a:prstGeom xmlns:a="http://schemas.openxmlformats.org/drawingml/2006/main" prst="rect">
          <a:avLst/>
        </a:prstGeom>
        <a:solidFill xmlns:a="http://schemas.openxmlformats.org/drawingml/2006/main">
          <a:srgbClr val="FFC000">
            <a:alpha val="28743"/>
          </a:srgbClr>
        </a:solidFill>
        <a:ln xmlns:a="http://schemas.openxmlformats.org/drawingml/2006/main" w="12700" cap="flat" cmpd="sng" algn="ctr">
          <a:solidFill>
            <a:srgbClr val="FFC000">
              <a:alpha val="0"/>
            </a:srgbClr>
          </a:solidFill>
          <a:prstDash val="sysDash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="horz" wrap="none" lIns="91440" tIns="45720" rIns="91440" bIns="45720" numCol="1" anchor="ctr" anchorCtr="0" compatLnSpc="1">
          <a:prstTxWarp prst="textNoShape">
            <a:avLst/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0.63089</cdr:x>
      <cdr:y>0.02844</cdr:y>
    </cdr:from>
    <cdr:to>
      <cdr:x>0.97789</cdr:x>
      <cdr:y>0.36298</cdr:y>
    </cdr:to>
    <cdr:grpSp>
      <cdr:nvGrpSpPr>
        <cdr:cNvPr id="4" name="Group 3">
          <a:extLst xmlns:a="http://schemas.openxmlformats.org/drawingml/2006/main">
            <a:ext uri="{FF2B5EF4-FFF2-40B4-BE49-F238E27FC236}">
              <a16:creationId xmlns:a16="http://schemas.microsoft.com/office/drawing/2014/main" id="{2616714A-1602-6651-F1B4-B435E7288B6B}"/>
            </a:ext>
          </a:extLst>
        </cdr:cNvPr>
        <cdr:cNvGrpSpPr/>
      </cdr:nvGrpSpPr>
      <cdr:grpSpPr>
        <a:xfrm xmlns:a="http://schemas.openxmlformats.org/drawingml/2006/main">
          <a:off x="5434960" y="143489"/>
          <a:ext cx="2989319" cy="1687865"/>
          <a:chOff x="5541443" y="70882"/>
          <a:chExt cx="2883148" cy="1417432"/>
        </a:xfrm>
      </cdr:grpSpPr>
      <cdr:sp macro="" textlink="">
        <cdr:nvSpPr>
          <cdr:cNvPr id="3" name="Explosion 1 2"/>
          <cdr:cNvSpPr/>
        </cdr:nvSpPr>
        <cdr:spPr bwMode="auto">
          <a:xfrm xmlns:a="http://schemas.openxmlformats.org/drawingml/2006/main">
            <a:off x="5541443" y="70882"/>
            <a:ext cx="2883148" cy="1417432"/>
          </a:xfrm>
          <a:prstGeom xmlns:a="http://schemas.openxmlformats.org/drawingml/2006/main" prst="irregularSeal1">
            <a:avLst/>
          </a:prstGeom>
          <a:solidFill xmlns:a="http://schemas.openxmlformats.org/drawingml/2006/main">
            <a:srgbClr val="FFC000"/>
          </a:solidFill>
          <a:ln xmlns:a="http://schemas.openxmlformats.org/drawingml/2006/main"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 xmlns:a="http://schemas.openxmlformats.org/drawingml/2006/main"/>
        </cdr:spPr>
        <cdr:txBody>
          <a:bodyPr xmlns:a="http://schemas.openxmlformats.org/drawingml/2006/main" vert="horz" wrap="square" lIns="91440" tIns="45720" rIns="91440" bIns="45720" numCol="1" anchor="t" anchorCtr="0" compatLnSpc="1">
            <a:prstTxWarp prst="textNoShape">
              <a:avLst/>
            </a:prstTxWarp>
          </a:bodyPr>
          <a:lstStyle xmlns:a="http://schemas.openxmlformats.org/drawingml/2006/main">
            <a:defPPr>
              <a:defRPr lang="ja-JP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5pPr>
            <a:lvl6pPr marL="2286000" algn="l" defTabSz="914400" rtl="0" eaLnBrk="1" latinLnBrk="0" hangingPunct="1"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6pPr>
            <a:lvl7pPr marL="2743200" algn="l" defTabSz="914400" rtl="0" eaLnBrk="1" latinLnBrk="0" hangingPunct="1"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7pPr>
            <a:lvl8pPr marL="3200400" algn="l" defTabSz="914400" rtl="0" eaLnBrk="1" latinLnBrk="0" hangingPunct="1"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8pPr>
            <a:lvl9pPr marL="3657600" algn="l" defTabSz="914400" rtl="0" eaLnBrk="1" latinLnBrk="0" hangingPunct="1"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9pPr>
          </a:lstStyle>
          <a:p xmlns:a="http://schemas.openxmlformats.org/drawingml/2006/main">
            <a:endParaRPr lang="en-US"/>
          </a:p>
        </cdr:txBody>
      </cdr:sp>
      <cdr:sp macro="" textlink="">
        <cdr:nvSpPr>
          <cdr:cNvPr id="2" name="TextBox 1"/>
          <cdr:cNvSpPr txBox="1"/>
        </cdr:nvSpPr>
        <cdr:spPr>
          <a:xfrm xmlns:a="http://schemas.openxmlformats.org/drawingml/2006/main">
            <a:off x="6261703" y="472711"/>
            <a:ext cx="1672543" cy="833644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r>
              <a:rPr lang="en-US" sz="2000" b="1" dirty="0" err="1">
                <a:solidFill>
                  <a:srgbClr val="0000FF"/>
                </a:solidFill>
                <a:latin typeface="+mj-lt"/>
              </a:rPr>
              <a:t>Giảm</a:t>
            </a:r>
            <a:r>
              <a:rPr lang="en-US" sz="2000" b="1" dirty="0">
                <a:solidFill>
                  <a:srgbClr val="0000FF"/>
                </a:solidFill>
                <a:latin typeface="+mj-lt"/>
              </a:rPr>
              <a:t> 20%</a:t>
            </a:r>
          </a:p>
          <a:p xmlns:a="http://schemas.openxmlformats.org/drawingml/2006/main">
            <a:r>
              <a:rPr lang="en-US" sz="2000" b="1" dirty="0">
                <a:solidFill>
                  <a:srgbClr val="0000FF"/>
                </a:solidFill>
                <a:latin typeface="+mj-lt"/>
              </a:rPr>
              <a:t>(2.7 </a:t>
            </a:r>
            <a:r>
              <a:rPr lang="en-US" sz="2000" b="1" dirty="0" err="1">
                <a:solidFill>
                  <a:srgbClr val="0000FF"/>
                </a:solidFill>
                <a:latin typeface="+mj-lt"/>
              </a:rPr>
              <a:t>triệu</a:t>
            </a:r>
            <a:r>
              <a:rPr lang="en-US" sz="2000" b="1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</a:rPr>
              <a:t>yên</a:t>
            </a:r>
            <a:r>
              <a:rPr lang="en-US" sz="2000" b="1" dirty="0">
                <a:solidFill>
                  <a:srgbClr val="0000FF"/>
                </a:solidFill>
                <a:latin typeface="+mj-lt"/>
              </a:rPr>
              <a:t>)</a:t>
            </a:r>
          </a:p>
        </cdr:txBody>
      </cdr:sp>
    </cdr:grp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0.21818</cdr:x>
      <cdr:y>0.30236</cdr:y>
    </cdr:from>
    <cdr:to>
      <cdr:x>0.79159</cdr:x>
      <cdr:y>0.42802</cdr:y>
    </cdr:to>
    <cdr:sp macro="" textlink="">
      <cdr:nvSpPr>
        <cdr:cNvPr id="3" name="Right Arrow 2"/>
        <cdr:cNvSpPr/>
      </cdr:nvSpPr>
      <cdr:spPr bwMode="auto">
        <a:xfrm xmlns:a="http://schemas.openxmlformats.org/drawingml/2006/main" rot="631395">
          <a:off x="2020414" y="1461013"/>
          <a:ext cx="5310050" cy="607196"/>
        </a:xfrm>
        <a:prstGeom xmlns:a="http://schemas.openxmlformats.org/drawingml/2006/main" prst="rightArrow">
          <a:avLst/>
        </a:prstGeom>
        <a:solidFill xmlns:a="http://schemas.openxmlformats.org/drawingml/2006/main">
          <a:srgbClr val="00B050"/>
        </a:solidFill>
        <a:ln xmlns:a="http://schemas.openxmlformats.org/drawingml/2006/main" w="9525" cap="flat" cmpd="sng" algn="ctr">
          <a:solidFill>
            <a:srgbClr val="00B050"/>
          </a:solidFill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="horz" wrap="square" lIns="91440" tIns="45720" rIns="91440" bIns="45720" numCol="1" rtlCol="0" anchor="t" anchorCtr="0" compatLnSpc="1">
          <a:prstTxWarp prst="textNoShape">
            <a:avLst/>
          </a:prstTxWarp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indent="0" algn="l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endParaRPr kumimoji="1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5590" y="1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46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284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46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5590" y="9440284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9B284A92-0155-4D32-AB18-317528A36DF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543613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9422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53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5590" y="1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49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4538"/>
            <a:ext cx="53816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3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721" y="4721303"/>
            <a:ext cx="5445760" cy="4472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53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284"/>
            <a:ext cx="2949422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53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5590" y="9440284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98107F0E-1611-4E78-8070-306B5A5205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32729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112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Chỉnh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viền</a:t>
            </a:r>
            <a:r>
              <a:rPr lang="en-US" baseline="0" dirty="0"/>
              <a:t> (2)</a:t>
            </a:r>
          </a:p>
          <a:p>
            <a:r>
              <a:rPr lang="en-US" baseline="0" dirty="0" err="1"/>
              <a:t>Bổ</a:t>
            </a:r>
            <a:r>
              <a:rPr lang="en-US" baseline="0" dirty="0"/>
              <a:t> sung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OQC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A638B-D613-4F05-ABE2-D118EA2B8F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97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107F0E-1611-4E78-8070-306B5A5205B9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83992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524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3762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6" y="219864"/>
            <a:ext cx="8915400" cy="3446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9B18FD-F87C-42B3-B5DF-26B00461F6F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32381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02488" y="681038"/>
            <a:ext cx="2235200" cy="54451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1038"/>
            <a:ext cx="6554788" cy="5445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7CBCBA-36C4-4E21-9666-E0AA8A767EF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48338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681038"/>
            <a:ext cx="8942388" cy="54451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67B51-E718-4C5E-8C87-4CE3C52BAB8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82359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26" y="2561354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95300" y="1600200"/>
            <a:ext cx="89154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DE8216-6A39-4D1B-BEE3-9540D8D2409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01654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9195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882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6498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3126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2432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3186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6" y="219864"/>
            <a:ext cx="8915400" cy="3446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646691-7CA2-4BBE-8330-E4CE8EF85D5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5770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291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48312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9211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4420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48031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C85CF5-E20A-42E2-8F2F-16D8F1DB46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20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C95013-37A4-4225-8719-3E31B14995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454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95B4C4-4E12-4BB5-B2EB-096C1286DF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719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B899D-1D41-496A-BEC5-B03202B918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62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945CEF-CF72-422A-AA34-16D07FFD14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43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D0BA80-4BFD-4133-BE2B-1EDFE7B16B5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08826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24DC29-9E73-456D-AEC2-70EA08289B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215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89935-FD0E-4A18-98DD-262A454B78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063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F2C5AE-81D4-44BA-A484-C26D966E9D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611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EE24F7-2BD0-4C0B-8027-7A9AD826BB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092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A589A-BABB-4E07-AC63-239204407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615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5B76B-FE66-4018-80D7-3BABA2A517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28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6" y="219864"/>
            <a:ext cx="8915400" cy="3446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5D7E24-A7E2-4842-BC4D-4740969E38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6595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70E1BB-2D14-42B0-8CF1-15FD73B15DE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2050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6" y="219864"/>
            <a:ext cx="8915400" cy="3446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43B5C8-E33C-4C4A-9CBE-867BF763055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13272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3825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CCEB5-00FF-465E-8A39-5C60B3DA9E8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7106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F6224E-8CC7-4CEA-9111-25343D0E901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80642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7" tIns="47894" rIns="95787" bIns="478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87" tIns="47894" rIns="95787" bIns="47894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Times New Roman" pitchFamily="18" charset="0"/>
                <a:ea typeface="ＭＳ Ｐゴシック" pitchFamily="34" charset="-128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87" tIns="47894" rIns="95787" bIns="47894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Times New Roman" pitchFamily="18" charset="0"/>
                <a:ea typeface="ＭＳ Ｐゴシック" pitchFamily="34" charset="-128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 altLang="ja-JP" dirty="0"/>
              <a:t>20</a:t>
            </a:r>
          </a:p>
          <a:p>
            <a:pPr>
              <a:defRPr/>
            </a:pPr>
            <a:endParaRPr lang="en-US" altLang="ja-JP" dirty="0"/>
          </a:p>
        </p:txBody>
      </p:sp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9040969" y="-164"/>
            <a:ext cx="873389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957263">
              <a:defRPr/>
            </a:pPr>
            <a:fld id="{85804862-7661-4C88-BC85-7B5951049EF7}" type="slidenum">
              <a:rPr lang="zh-TW" altLang="en-US" sz="2200" smtClean="0">
                <a:solidFill>
                  <a:schemeClr val="tx1"/>
                </a:solidFill>
                <a:latin typeface="+mj-lt"/>
                <a:ea typeface="ＭＳ Ｐゴシック" pitchFamily="34" charset="-128"/>
                <a:cs typeface="Tahoma" panose="020B0604030504040204" pitchFamily="34" charset="0"/>
              </a:rPr>
              <a:pPr defTabSz="957263">
                <a:defRPr/>
              </a:pPr>
              <a:t>‹#›</a:t>
            </a:fld>
            <a:r>
              <a:rPr lang="en-US" altLang="zh-TW" sz="22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/20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</p:sldLayoutIdLst>
  <p:hf sldNum="0" hdr="0" ftr="0" dt="0"/>
  <p:txStyles>
    <p:titleStyle>
      <a:lvl1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+mj-lt"/>
          <a:ea typeface="+mj-ea"/>
          <a:cs typeface="+mj-cs"/>
        </a:defRPr>
      </a:lvl1pPr>
      <a:lvl2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58775" indent="-358775" algn="l" defTabSz="957263" rtl="0" eaLnBrk="0" fontAlgn="base" hangingPunct="0">
        <a:spcBef>
          <a:spcPct val="20000"/>
        </a:spcBef>
        <a:spcAft>
          <a:spcPct val="0"/>
        </a:spcAft>
        <a:buChar char="•"/>
        <a:defRPr kumimoji="1" sz="34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77875" indent="-298450" algn="l" defTabSz="957263" rtl="0" eaLnBrk="0" fontAlgn="base" hangingPunct="0">
        <a:spcBef>
          <a:spcPct val="20000"/>
        </a:spcBef>
        <a:spcAft>
          <a:spcPct val="0"/>
        </a:spcAft>
        <a:buChar char="–"/>
        <a:defRPr kumimoji="1" sz="29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96975" indent="-239713" algn="l" defTabSz="957263" rtl="0" eaLnBrk="0" fontAlgn="base" hangingPunct="0">
        <a:spcBef>
          <a:spcPct val="20000"/>
        </a:spcBef>
        <a:spcAft>
          <a:spcPct val="0"/>
        </a:spcAft>
        <a:buChar char="•"/>
        <a:defRPr kumimoji="1" sz="25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76400" indent="-239713" algn="l" defTabSz="957263" rtl="0" eaLnBrk="0" fontAlgn="base" hangingPunct="0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155825" indent="-239713" algn="l" defTabSz="957263" rtl="0" eaLnBrk="0" fontAlgn="base" hangingPunct="0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613025" indent="-239713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6pPr>
      <a:lvl7pPr marL="3070225" indent="-239713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7pPr>
      <a:lvl8pPr marL="3527425" indent="-239713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8pPr>
      <a:lvl9pPr marL="3984625" indent="-239713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478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ＭＳ 明朝" pitchFamily="1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ＭＳ 明朝" pitchFamily="1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ＭＳ 明朝" pitchFamily="17" charset="-128"/>
              </a:defRPr>
            </a:lvl1pPr>
          </a:lstStyle>
          <a:p>
            <a:pPr>
              <a:defRPr/>
            </a:pPr>
            <a:fld id="{15B03275-452F-4C71-8CA3-02B8E0DE69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1">
            <a:extLst>
              <a:ext uri="{FF2B5EF4-FFF2-40B4-BE49-F238E27FC236}">
                <a16:creationId xmlns:a16="http://schemas.microsoft.com/office/drawing/2014/main" id="{6A083505-FFD9-4FAD-A007-8DE29D34A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208" y="2267448"/>
            <a:ext cx="895349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ja-JP" sz="4000" dirty="0">
                <a:solidFill>
                  <a:srgbClr val="2D2D8A"/>
                </a:solidFill>
                <a:latin typeface="+mj-lt"/>
                <a:ea typeface="Meiryo UI" pitchFamily="50" charset="-128"/>
                <a:cs typeface="Times New Roman" panose="02020603050405020304" pitchFamily="18" charset="0"/>
              </a:rPr>
              <a:t>RÚT NGẮN THỜI GIAN CHUYỂN ĐỔI BẢNG MPB BẰNG VIỆC PHÁT TRIỂN PHẦN MỀM QUẢN LÝ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926603" y="529947"/>
            <a:ext cx="7708248" cy="16087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BÁO CÁO</a:t>
            </a:r>
            <a:r>
              <a:rPr kumimoji="1" lang="vi-VN" altLang="ja-JP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 ĐHCT LẦN THỨ </a:t>
            </a:r>
            <a:r>
              <a:rPr lang="vi-VN" altLang="ja-JP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33</a:t>
            </a:r>
            <a:endParaRPr kumimoji="1" lang="en-US" altLang="ja-JP" sz="4000" b="1" dirty="0">
              <a:ln w="22225">
                <a:solidFill>
                  <a:srgbClr val="333399"/>
                </a:solidFill>
                <a:prstDash val="solid"/>
              </a:ln>
              <a:solidFill>
                <a:srgbClr val="333399">
                  <a:lumMod val="40000"/>
                  <a:lumOff val="60000"/>
                </a:srgbClr>
              </a:solidFill>
              <a:latin typeface="+mj-lt"/>
              <a:ea typeface="Meiryo UI" panose="020B0604030504040204" pitchFamily="50" charset="-128"/>
              <a:cs typeface="Times New Roman" panose="02020603050405020304" pitchFamily="18" charset="0"/>
            </a:endParaRPr>
          </a:p>
          <a:p>
            <a:pPr algn="ctr" defTabSz="9572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kumimoji="1" lang="vi-VN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2</a:t>
            </a:r>
            <a:r>
              <a:rPr kumimoji="1" lang="en-US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7</a:t>
            </a:r>
            <a:r>
              <a:rPr kumimoji="1" lang="vi-VN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/1</a:t>
            </a:r>
            <a:r>
              <a:rPr lang="en-US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2</a:t>
            </a:r>
            <a:r>
              <a:rPr kumimoji="1" lang="vi-VN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/</a:t>
            </a:r>
            <a:r>
              <a:rPr kumimoji="1" lang="en-US" altLang="ja-JP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2024</a:t>
            </a:r>
            <a:r>
              <a:rPr kumimoji="1" lang="en-US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)</a:t>
            </a:r>
            <a:endParaRPr lang="en-US" sz="4000" b="1" dirty="0">
              <a:ln w="22225">
                <a:solidFill>
                  <a:srgbClr val="333399"/>
                </a:solidFill>
                <a:prstDash val="solid"/>
              </a:ln>
              <a:solidFill>
                <a:srgbClr val="333399">
                  <a:lumMod val="40000"/>
                  <a:lumOff val="60000"/>
                </a:srgbClr>
              </a:solidFill>
              <a:latin typeface="+mj-lt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5248276" y="6283041"/>
            <a:ext cx="4509794" cy="424672"/>
          </a:xfrm>
          <a:prstGeom prst="round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defTabSz="883649"/>
            <a:r>
              <a:rPr lang="en-US" sz="18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NGƯỜI PHÁT BIỂU : NGUYỄN ĐÌNH DŨNG</a:t>
            </a:r>
          </a:p>
        </p:txBody>
      </p:sp>
      <p:sp>
        <p:nvSpPr>
          <p:cNvPr id="7" name="テキスト ボックス 1">
            <a:extLst>
              <a:ext uri="{FF2B5EF4-FFF2-40B4-BE49-F238E27FC236}">
                <a16:creationId xmlns:a16="http://schemas.microsoft.com/office/drawing/2014/main" id="{6A083505-FFD9-4FAD-A007-8DE29D34A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603" y="4950779"/>
            <a:ext cx="82727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ja-JP" sz="3000" dirty="0">
                <a:solidFill>
                  <a:srgbClr val="2D2D8A"/>
                </a:solidFill>
                <a:latin typeface="+mj-lt"/>
                <a:ea typeface="Meiryo UI" pitchFamily="50" charset="-128"/>
                <a:cs typeface="Times New Roman" panose="02020603050405020304" pitchFamily="18" charset="0"/>
              </a:rPr>
              <a:t>【</a:t>
            </a:r>
            <a:r>
              <a:rPr lang="vi-VN" altLang="ja-JP" sz="3000" dirty="0">
                <a:solidFill>
                  <a:srgbClr val="2D2D8A"/>
                </a:solidFill>
                <a:latin typeface="+mj-lt"/>
                <a:ea typeface="Meiryo UI" pitchFamily="50" charset="-128"/>
                <a:cs typeface="Times New Roman" panose="02020603050405020304" pitchFamily="18" charset="0"/>
              </a:rPr>
              <a:t>BỘ PHẬN KTSX – PHÒNG KTTB</a:t>
            </a:r>
            <a:r>
              <a:rPr lang="en-US" altLang="ja-JP" sz="3000" dirty="0">
                <a:solidFill>
                  <a:srgbClr val="2D2D8A"/>
                </a:solidFill>
                <a:latin typeface="+mj-lt"/>
                <a:ea typeface="Meiryo UI" pitchFamily="50" charset="-128"/>
                <a:cs typeface="Times New Roman" panose="02020603050405020304" pitchFamily="18" charset="0"/>
              </a:rPr>
              <a:t>】</a:t>
            </a:r>
            <a:endParaRPr lang="ja-JP" altLang="en-US" sz="3000" dirty="0">
              <a:solidFill>
                <a:srgbClr val="2D2D8A"/>
              </a:solidFill>
              <a:latin typeface="+mj-lt"/>
              <a:ea typeface="Meiryo UI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07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タイトル 1"/>
          <p:cNvSpPr txBox="1">
            <a:spLocks/>
          </p:cNvSpPr>
          <p:nvPr/>
        </p:nvSpPr>
        <p:spPr>
          <a:xfrm>
            <a:off x="-58137" y="184665"/>
            <a:ext cx="496019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4. PHÂN TÍCH NGUYÊN NHÂN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19647" y="646331"/>
          <a:ext cx="8894857" cy="5187038"/>
        </p:xfrm>
        <a:graphic>
          <a:graphicData uri="http://schemas.openxmlformats.org/drawingml/2006/table">
            <a:tbl>
              <a:tblPr/>
              <a:tblGrid>
                <a:gridCol w="344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5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69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46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93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Điểm vấn đề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Nguyên nhân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Phương án cải thiện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Dự đoán hiệu quả</a:t>
                      </a:r>
                      <a:b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</a:b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(Triệu yên)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35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Máy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điều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khiển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khí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XRSOL có  giá cao</a:t>
                      </a:r>
                      <a:b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</a:br>
                      <a:endParaRPr lang="vi-V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Máy XRSOL có nhiều chức năng không sử dụng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Thảo luận FJD liên lạc nhà sản xuất thay đổi đặc tả kỹ thuật máy XRSOL, loại bỏ những chức năng không sử dụng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0.04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7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Tấm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lắp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ghép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bảng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kiểm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tra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Flat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có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giá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Sử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dụng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tấm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lắp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ghép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bằng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vật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liệu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POM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Thay đổi vật liệu POM sang MICA có giá thành rẻ hơn.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0.15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60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Server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hệ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thống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SSIS, FVSI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có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giá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cao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Hệ thống SSIS và FVSI sử dụng 2 server độc lập trong cùng 1 line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Thay đổi thiết kế công đoạn dùng chung server hệ thống SSIS và FVSI.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0.12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15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Cylinder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có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giá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cao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Mua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linh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kiện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cylinder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chế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tạo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gá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của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nhà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cấp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SMC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Thảo luận FJD thay đổi nhà  cung cấp SMC sang Airtack có giá rẻ hơn nhưng vẫn đảm bảo chất lượng.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0.21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36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Máy xuất nhãn đạt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có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giá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cao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vi-V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Sử dụng loại máy xuất nhãn đạt điều chỉnh chiều dài nhãn bằng tay.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Thay đổi đặc tả kỹ thuật máy xuất nhãn đạt, chuyển sang dùng loại máy điều chỉnh chiều dài nhãn bằng chương trình có giá thành rẻ hơn. 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0.02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90153" y="6076949"/>
            <a:ext cx="8623816" cy="56197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Hiệu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quả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dự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đoán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của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5 line : 2.7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triệu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yên</a:t>
            </a:r>
            <a:endParaRPr lang="en-US" sz="24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4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384536"/>
              </p:ext>
            </p:extLst>
          </p:nvPr>
        </p:nvGraphicFramePr>
        <p:xfrm>
          <a:off x="622956" y="637564"/>
          <a:ext cx="8614751" cy="50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Right Arrow 15"/>
          <p:cNvSpPr/>
          <p:nvPr/>
        </p:nvSpPr>
        <p:spPr bwMode="auto">
          <a:xfrm rot="733365">
            <a:off x="3484295" y="1742855"/>
            <a:ext cx="3431374" cy="602422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614567" y="889825"/>
            <a:ext cx="891664" cy="460013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latin typeface="+mj-lt"/>
                <a:cs typeface="Arial" panose="020B0604020202020204" pitchFamily="34" charset="0"/>
              </a:rPr>
              <a:t>Triệu</a:t>
            </a:r>
            <a:r>
              <a:rPr lang="en-US" sz="1600" b="1" baseline="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+mj-lt"/>
                <a:cs typeface="Arial" panose="020B0604020202020204" pitchFamily="34" charset="0"/>
              </a:rPr>
              <a:t>Y</a:t>
            </a:r>
            <a:r>
              <a:rPr lang="en-US" sz="1600" b="1" baseline="0" dirty="0" err="1">
                <a:latin typeface="+mj-lt"/>
                <a:cs typeface="Arial" panose="020B0604020202020204" pitchFamily="34" charset="0"/>
              </a:rPr>
              <a:t>ên</a:t>
            </a:r>
            <a:endParaRPr lang="en-US" sz="16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5168" y="5702158"/>
            <a:ext cx="8623816" cy="82081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Mục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Tiêu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: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Giảm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20% chi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phí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mua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thiết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bị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vượt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kinh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phí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đầu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tư</a:t>
            </a:r>
            <a:endParaRPr lang="en-US" sz="24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5168" y="654341"/>
            <a:ext cx="8623816" cy="4934698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20" name="タイトル 1"/>
          <p:cNvSpPr txBox="1">
            <a:spLocks/>
          </p:cNvSpPr>
          <p:nvPr/>
        </p:nvSpPr>
        <p:spPr>
          <a:xfrm>
            <a:off x="109058" y="165772"/>
            <a:ext cx="390926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marL="0" indent="0"/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5. THIẾT ĐẶT MỤC TIÊU</a:t>
            </a:r>
          </a:p>
        </p:txBody>
      </p:sp>
    </p:spTree>
    <p:extLst>
      <p:ext uri="{BB962C8B-B14F-4D97-AF65-F5344CB8AC3E}">
        <p14:creationId xmlns:p14="http://schemas.microsoft.com/office/powerpoint/2010/main" val="342897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6065668"/>
            <a:ext cx="9906000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◆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Hiệu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quả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cải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thiện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5 line CH2 ≈ 208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đồng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</a:p>
          <a:p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                                                   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≈ 1,3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yên</a:t>
            </a:r>
            <a:endParaRPr lang="en-US" altLang="ja-JP" sz="2300" b="1" dirty="0">
              <a:solidFill>
                <a:srgbClr val="0000FF"/>
              </a:solidFill>
              <a:latin typeface="+mj-lt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-142938" y="480442"/>
            <a:ext cx="7018567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1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nhà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cung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cấp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linh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cylinder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84026" y="1228565"/>
            <a:ext cx="8803333" cy="532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endParaRPr lang="en-US" sz="2000" dirty="0">
              <a:solidFill>
                <a:srgbClr val="0000FF"/>
              </a:solidFill>
              <a:latin typeface="Times New Roman" pitchFamily="18" charset="0"/>
              <a:ea typeface="Tahoma" pitchFamily="34" charset="0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217267" y="1765171"/>
            <a:ext cx="928042" cy="3809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800" dirty="0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Before 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17267" y="1763445"/>
            <a:ext cx="4629185" cy="426527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7947" fontAlgn="base">
              <a:spcBef>
                <a:spcPct val="0"/>
              </a:spcBef>
              <a:spcAft>
                <a:spcPct val="0"/>
              </a:spcAft>
            </a:pPr>
            <a:endParaRPr kumimoji="1" lang="en-US" sz="1350" b="1">
              <a:solidFill>
                <a:schemeClr val="tx1"/>
              </a:solidFill>
              <a:latin typeface="Times New Roman" pitchFamily="18" charset="0"/>
              <a:ea typeface="ＭＳ 明朝" charset="-128"/>
              <a:cs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-51555" y="5676910"/>
            <a:ext cx="5095055" cy="3040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Chi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phí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chế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tạo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1 line</a:t>
            </a:r>
            <a:r>
              <a:rPr lang="en-US" sz="1800" dirty="0">
                <a:latin typeface="+mj-lt"/>
                <a:ea typeface="Tahoma" panose="020B0604030504040204" pitchFamily="34" charset="0"/>
                <a:cs typeface="Times New Roman" pitchFamily="18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≈ 74.1 (</a:t>
            </a:r>
            <a:r>
              <a:rPr lang="en-US" sz="1800" dirty="0" err="1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Triệu</a:t>
            </a:r>
            <a:r>
              <a:rPr lang="en-US" sz="1800" dirty="0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đồng</a:t>
            </a:r>
            <a:r>
              <a:rPr lang="en-US" sz="1800" dirty="0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935127" y="1765678"/>
            <a:ext cx="799212" cy="38047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 2"/>
              </a:rPr>
              <a:t>After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4935127" y="1772681"/>
            <a:ext cx="4786866" cy="4265279"/>
          </a:xfrm>
          <a:prstGeom prst="rect">
            <a:avLst/>
          </a:prstGeom>
          <a:noFill/>
          <a:ln w="381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7947" fontAlgn="base">
              <a:spcBef>
                <a:spcPct val="0"/>
              </a:spcBef>
              <a:spcAft>
                <a:spcPct val="0"/>
              </a:spcAft>
            </a:pPr>
            <a:endParaRPr kumimoji="1" lang="en-US" sz="1350" b="1">
              <a:solidFill>
                <a:schemeClr val="tx1"/>
              </a:solidFill>
              <a:latin typeface="Times New Roman" pitchFamily="18" charset="0"/>
              <a:ea typeface="ＭＳ 明朝" charset="-128"/>
              <a:cs typeface="Times New Roman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097088" y="5648363"/>
            <a:ext cx="4462943" cy="30498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Chi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phí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chế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tạo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1 line 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≈32.5 (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Triệu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đồng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30" name="TextBox 2"/>
          <p:cNvSpPr txBox="1"/>
          <p:nvPr/>
        </p:nvSpPr>
        <p:spPr>
          <a:xfrm>
            <a:off x="5814404" y="1828016"/>
            <a:ext cx="3109899" cy="3405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>
            <a:defPPr>
              <a:defRPr lang="ja-JP"/>
            </a:defPPr>
            <a:lvl1pPr marL="0" indent="0" defTabSz="685800">
              <a:defRPr sz="1800" b="1" i="0">
                <a:latin typeface="+mj-lt"/>
                <a:ea typeface="+mn-ea"/>
                <a:cs typeface="Times New Roman" panose="02020603050405020304" pitchFamily="18" charset="0"/>
              </a:defRPr>
            </a:lvl1pPr>
            <a:lvl2pPr indent="0">
              <a:defRPr sz="1100">
                <a:latin typeface="+mn-lt"/>
                <a:ea typeface="+mn-ea"/>
              </a:defRPr>
            </a:lvl2pPr>
            <a:lvl3pPr indent="0">
              <a:defRPr sz="1100">
                <a:latin typeface="+mn-lt"/>
                <a:ea typeface="+mn-ea"/>
              </a:defRPr>
            </a:lvl3pPr>
            <a:lvl4pPr indent="0">
              <a:defRPr sz="1100">
                <a:latin typeface="+mn-lt"/>
                <a:ea typeface="+mn-ea"/>
              </a:defRPr>
            </a:lvl4pPr>
            <a:lvl5pPr indent="0">
              <a:defRPr sz="1100">
                <a:latin typeface="+mn-lt"/>
                <a:ea typeface="+mn-ea"/>
              </a:defRPr>
            </a:lvl5pPr>
            <a:lvl6pPr indent="0">
              <a:defRPr sz="1100">
                <a:latin typeface="+mn-lt"/>
                <a:ea typeface="+mn-ea"/>
              </a:defRPr>
            </a:lvl6pPr>
            <a:lvl7pPr indent="0">
              <a:defRPr sz="1100">
                <a:latin typeface="+mn-lt"/>
                <a:ea typeface="+mn-ea"/>
              </a:defRPr>
            </a:lvl7pPr>
            <a:lvl8pPr indent="0">
              <a:defRPr sz="1100">
                <a:latin typeface="+mn-lt"/>
                <a:ea typeface="+mn-ea"/>
              </a:defRPr>
            </a:lvl8pPr>
            <a:lvl9pPr indent="0">
              <a:defRPr sz="1100">
                <a:latin typeface="+mn-lt"/>
                <a:ea typeface="+mn-ea"/>
              </a:defRPr>
            </a:lvl9pPr>
          </a:lstStyle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Airtack</a:t>
            </a:r>
            <a:endParaRPr lang="en-US" dirty="0"/>
          </a:p>
        </p:txBody>
      </p:sp>
      <p:sp>
        <p:nvSpPr>
          <p:cNvPr id="31" name="TextBox 2"/>
          <p:cNvSpPr txBox="1"/>
          <p:nvPr/>
        </p:nvSpPr>
        <p:spPr>
          <a:xfrm>
            <a:off x="1213377" y="1828016"/>
            <a:ext cx="2908533" cy="32766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>
            <a:defPPr>
              <a:defRPr lang="ja-JP"/>
            </a:defPPr>
            <a:lvl1pPr marL="0" indent="0" defTabSz="685800">
              <a:defRPr sz="1800" b="1" i="0">
                <a:latin typeface="+mj-lt"/>
                <a:ea typeface="+mn-ea"/>
                <a:cs typeface="Times New Roman" panose="02020603050405020304" pitchFamily="18" charset="0"/>
              </a:defRPr>
            </a:lvl1pPr>
            <a:lvl2pPr indent="0">
              <a:defRPr sz="1100">
                <a:latin typeface="+mn-lt"/>
                <a:ea typeface="+mn-ea"/>
              </a:defRPr>
            </a:lvl2pPr>
            <a:lvl3pPr indent="0">
              <a:defRPr sz="1100">
                <a:latin typeface="+mn-lt"/>
                <a:ea typeface="+mn-ea"/>
              </a:defRPr>
            </a:lvl3pPr>
            <a:lvl4pPr indent="0">
              <a:defRPr sz="1100">
                <a:latin typeface="+mn-lt"/>
                <a:ea typeface="+mn-ea"/>
              </a:defRPr>
            </a:lvl4pPr>
            <a:lvl5pPr indent="0">
              <a:defRPr sz="1100">
                <a:latin typeface="+mn-lt"/>
                <a:ea typeface="+mn-ea"/>
              </a:defRPr>
            </a:lvl5pPr>
            <a:lvl6pPr indent="0">
              <a:defRPr sz="1100">
                <a:latin typeface="+mn-lt"/>
                <a:ea typeface="+mn-ea"/>
              </a:defRPr>
            </a:lvl6pPr>
            <a:lvl7pPr indent="0">
              <a:defRPr sz="1100">
                <a:latin typeface="+mn-lt"/>
                <a:ea typeface="+mn-ea"/>
              </a:defRPr>
            </a:lvl7pPr>
            <a:lvl8pPr indent="0">
              <a:defRPr sz="1100">
                <a:latin typeface="+mn-lt"/>
                <a:ea typeface="+mn-ea"/>
              </a:defRPr>
            </a:lvl8pPr>
            <a:lvl9pPr indent="0">
              <a:defRPr sz="1100">
                <a:latin typeface="+mn-lt"/>
                <a:ea typeface="+mn-ea"/>
              </a:defRPr>
            </a:lvl9pPr>
          </a:lstStyle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SMC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148678" y="809379"/>
            <a:ext cx="9647203" cy="9539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/>
            <a:r>
              <a:rPr lang="en-US" altLang="ja-JP" sz="1800" dirty="0" err="1">
                <a:solidFill>
                  <a:srgbClr val="0000FF"/>
                </a:solidFill>
                <a:sym typeface="Wingdings" panose="05000000000000000000" pitchFamily="2" charset="2"/>
              </a:rPr>
              <a:t>Hiện</a:t>
            </a:r>
            <a:r>
              <a:rPr lang="en-US" altLang="ja-JP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solidFill>
                  <a:srgbClr val="0000FF"/>
                </a:solidFill>
                <a:sym typeface="Wingdings" panose="05000000000000000000" pitchFamily="2" charset="2"/>
              </a:rPr>
              <a:t>trạng</a:t>
            </a:r>
            <a:r>
              <a:rPr lang="en-US" altLang="ja-JP" sz="1800" dirty="0">
                <a:solidFill>
                  <a:srgbClr val="0000FF"/>
                </a:solidFill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Nhận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thấy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phần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cylinder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của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cung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cấp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SMC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đang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cao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/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Đối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sách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Đã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thảo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luận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FJD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để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tìm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kiếm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cung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cấp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mới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kỹ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thuật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tương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tự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/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thành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rẻ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hơn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nhưng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vẫn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đảm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chất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lượng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3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ĐỐI SÁCH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435" y="2231882"/>
            <a:ext cx="4067353" cy="2854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Rectangle 34"/>
          <p:cNvSpPr/>
          <p:nvPr/>
        </p:nvSpPr>
        <p:spPr bwMode="auto">
          <a:xfrm>
            <a:off x="8131931" y="2219325"/>
            <a:ext cx="1209660" cy="2854264"/>
          </a:xfrm>
          <a:prstGeom prst="rect">
            <a:avLst/>
          </a:prstGeom>
          <a:noFill/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36" name="Rectangular Callout 35"/>
          <p:cNvSpPr/>
          <p:nvPr/>
        </p:nvSpPr>
        <p:spPr bwMode="auto">
          <a:xfrm>
            <a:off x="5624945" y="5163263"/>
            <a:ext cx="3851564" cy="495175"/>
          </a:xfrm>
          <a:prstGeom prst="wedgeRectCallout">
            <a:avLst>
              <a:gd name="adj1" fmla="val 28086"/>
              <a:gd name="adj2" fmla="val -79469"/>
            </a:avLst>
          </a:prstGeom>
          <a:solidFill>
            <a:srgbClr val="66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>
                <a:solidFill>
                  <a:srgbClr val="0000FF"/>
                </a:solidFill>
                <a:latin typeface="+mj-lt"/>
              </a:rPr>
              <a:t>Giá</a:t>
            </a:r>
            <a:r>
              <a:rPr lang="en-US" sz="2400" b="1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</a:rPr>
              <a:t>giảm</a:t>
            </a:r>
            <a:r>
              <a:rPr lang="en-US" sz="2400" b="1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</a:rPr>
              <a:t>từ</a:t>
            </a:r>
            <a:r>
              <a:rPr lang="en-US" sz="2400" b="1" dirty="0">
                <a:solidFill>
                  <a:srgbClr val="0000FF"/>
                </a:solidFill>
                <a:latin typeface="+mj-lt"/>
              </a:rPr>
              <a:t> 22%</a:t>
            </a:r>
            <a:r>
              <a:rPr lang="ja-JP" altLang="en-US" sz="2400" b="1" dirty="0">
                <a:solidFill>
                  <a:srgbClr val="0000FF"/>
                </a:solidFill>
                <a:latin typeface="+mj-lt"/>
              </a:rPr>
              <a:t>→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</a:rPr>
              <a:t>53%</a:t>
            </a:r>
            <a:endParaRPr lang="en-US" sz="24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04" y="2219325"/>
            <a:ext cx="3589865" cy="2992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Rectangular Callout 37"/>
          <p:cNvSpPr/>
          <p:nvPr/>
        </p:nvSpPr>
        <p:spPr bwMode="auto">
          <a:xfrm>
            <a:off x="2191616" y="5338747"/>
            <a:ext cx="1715851" cy="320269"/>
          </a:xfrm>
          <a:prstGeom prst="wedgeRectCallout">
            <a:avLst>
              <a:gd name="adj1" fmla="val 42575"/>
              <a:gd name="adj2" fmla="val -95274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000000"/>
                </a:solidFill>
                <a:latin typeface="+mj-lt"/>
              </a:rPr>
              <a:t>Giá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thành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cao</a:t>
            </a:r>
            <a:endParaRPr lang="en-US" sz="1600" dirty="0">
              <a:solidFill>
                <a:srgbClr val="000000"/>
              </a:solidFill>
              <a:latin typeface="+mj-lt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16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 txBox="1">
            <a:spLocks/>
          </p:cNvSpPr>
          <p:nvPr/>
        </p:nvSpPr>
        <p:spPr>
          <a:xfrm>
            <a:off x="25168" y="-4423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ĐÔI SÁCH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-58885" y="244450"/>
            <a:ext cx="8699453" cy="5817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2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vật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liệu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các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tấm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lắp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ghép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trên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kiểm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6609" y="5777077"/>
            <a:ext cx="457001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FF0000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FF0000"/>
                </a:solidFill>
              </a:rPr>
              <a:t>50.7 </a:t>
            </a:r>
            <a:r>
              <a:rPr lang="en-US" sz="1800" dirty="0" err="1">
                <a:solidFill>
                  <a:srgbClr val="FF0000"/>
                </a:solidFill>
              </a:rPr>
              <a:t>Triệu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đồng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96697" y="5781316"/>
            <a:ext cx="463277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0000FF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0000FF"/>
                </a:solidFill>
              </a:rPr>
              <a:t>20.3 </a:t>
            </a:r>
            <a:r>
              <a:rPr lang="en-US" sz="1800" dirty="0" err="1">
                <a:solidFill>
                  <a:srgbClr val="0000FF"/>
                </a:solidFill>
              </a:rPr>
              <a:t>Triệu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đồng</a:t>
            </a:r>
            <a:endParaRPr lang="en-US" sz="1800" dirty="0">
              <a:solidFill>
                <a:srgbClr val="0000FF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60727" y="2383102"/>
            <a:ext cx="9266445" cy="3763308"/>
            <a:chOff x="178801" y="1872180"/>
            <a:chExt cx="8745263" cy="4217961"/>
          </a:xfrm>
        </p:grpSpPr>
        <p:sp>
          <p:nvSpPr>
            <p:cNvPr id="14" name="Rectangle 13"/>
            <p:cNvSpPr/>
            <p:nvPr/>
          </p:nvSpPr>
          <p:spPr bwMode="auto">
            <a:xfrm>
              <a:off x="189600" y="1882684"/>
              <a:ext cx="894937" cy="4316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800" dirty="0">
                  <a:solidFill>
                    <a:srgbClr val="FF0000"/>
                  </a:solidFill>
                  <a:latin typeface="+mj-lt"/>
                </a:rPr>
                <a:t>Before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78801" y="1880053"/>
              <a:ext cx="4309093" cy="42100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554025" y="1872180"/>
              <a:ext cx="727240" cy="43166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1800" dirty="0">
                  <a:solidFill>
                    <a:srgbClr val="0000FF"/>
                  </a:solidFill>
                  <a:latin typeface="+mj-lt"/>
                </a:rPr>
                <a:t>After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4559774" y="1880053"/>
              <a:ext cx="4364290" cy="4210088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-58885" y="6104468"/>
            <a:ext cx="9921372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ja-JP" altLang="en-US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◆</a:t>
            </a:r>
            <a:r>
              <a:rPr lang="en-US" sz="2300" b="1" dirty="0" err="1">
                <a:solidFill>
                  <a:srgbClr val="0000FF"/>
                </a:solidFill>
              </a:rPr>
              <a:t>Hiệu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 err="1">
                <a:solidFill>
                  <a:srgbClr val="0000FF"/>
                </a:solidFill>
              </a:rPr>
              <a:t>quả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 err="1">
                <a:solidFill>
                  <a:srgbClr val="0000FF"/>
                </a:solidFill>
              </a:rPr>
              <a:t>cải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 err="1">
                <a:solidFill>
                  <a:srgbClr val="0000FF"/>
                </a:solidFill>
              </a:rPr>
              <a:t>thiện</a:t>
            </a:r>
            <a:r>
              <a:rPr lang="en-US" sz="2300" b="1" dirty="0">
                <a:solidFill>
                  <a:srgbClr val="0000FF"/>
                </a:solidFill>
              </a:rPr>
              <a:t> 5 line CH2 </a:t>
            </a:r>
            <a:r>
              <a:rPr lang="en-US" sz="2300" b="1" dirty="0">
                <a:solidFill>
                  <a:srgbClr val="0000FF"/>
                </a:solidFill>
                <a:cs typeface="Times New Roman" pitchFamily="18" charset="0"/>
              </a:rPr>
              <a:t>≈ </a:t>
            </a:r>
            <a:r>
              <a:rPr lang="en-US" sz="2300" b="1" dirty="0">
                <a:solidFill>
                  <a:srgbClr val="0000FF"/>
                </a:solidFill>
              </a:rPr>
              <a:t>152 </a:t>
            </a:r>
            <a:r>
              <a:rPr lang="en-US" sz="2300" b="1" dirty="0" err="1">
                <a:solidFill>
                  <a:srgbClr val="0000FF"/>
                </a:solidFill>
              </a:rPr>
              <a:t>Triệu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 err="1">
                <a:solidFill>
                  <a:srgbClr val="0000FF"/>
                </a:solidFill>
              </a:rPr>
              <a:t>đồng</a:t>
            </a:r>
            <a:endParaRPr lang="en-US" sz="2300" b="1" dirty="0">
              <a:solidFill>
                <a:srgbClr val="0000FF"/>
              </a:solidFill>
            </a:endParaRPr>
          </a:p>
          <a:p>
            <a:pPr defTabSz="914400"/>
            <a:r>
              <a:rPr lang="en-US" sz="2300" b="1" dirty="0">
                <a:solidFill>
                  <a:srgbClr val="0000FF"/>
                </a:solidFill>
              </a:rPr>
              <a:t>                                                    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</a:rPr>
              <a:t>≈ 0,95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</a:rPr>
              <a:t>yên</a:t>
            </a:r>
            <a:endParaRPr lang="en-US" altLang="ja-JP" sz="2300" b="1" dirty="0">
              <a:solidFill>
                <a:srgbClr val="0000FF"/>
              </a:solidFill>
              <a:cs typeface="Times New Roman" pitchFamily="18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H="1">
            <a:off x="2930167" y="4756820"/>
            <a:ext cx="545647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 bwMode="auto">
          <a:xfrm flipV="1">
            <a:off x="537328" y="5064168"/>
            <a:ext cx="120183" cy="360384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048" name="Group 1047"/>
          <p:cNvGrpSpPr/>
          <p:nvPr/>
        </p:nvGrpSpPr>
        <p:grpSpPr>
          <a:xfrm>
            <a:off x="462345" y="2920618"/>
            <a:ext cx="4376992" cy="2880000"/>
            <a:chOff x="462345" y="2322590"/>
            <a:chExt cx="4376992" cy="2880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45" y="2322590"/>
              <a:ext cx="4376992" cy="2880000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 bwMode="auto">
            <a:xfrm flipH="1">
              <a:off x="2978871" y="4826524"/>
              <a:ext cx="1197203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 bwMode="auto">
            <a:xfrm flipH="1" flipV="1">
              <a:off x="2954519" y="4383808"/>
              <a:ext cx="1124146" cy="786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 bwMode="auto">
            <a:xfrm flipH="1" flipV="1">
              <a:off x="2954519" y="4158792"/>
              <a:ext cx="24352" cy="66773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 bwMode="auto">
            <a:xfrm flipH="1" flipV="1">
              <a:off x="3222904" y="4158792"/>
              <a:ext cx="57624" cy="65987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 bwMode="auto">
            <a:xfrm flipH="1" flipV="1">
              <a:off x="3475816" y="4158792"/>
              <a:ext cx="101656" cy="667732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 bwMode="auto">
            <a:xfrm flipH="1" flipV="1">
              <a:off x="3799003" y="4384594"/>
              <a:ext cx="88293" cy="44193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 bwMode="auto">
            <a:xfrm flipH="1" flipV="1">
              <a:off x="4078665" y="4384594"/>
              <a:ext cx="124905" cy="44193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 bwMode="auto">
            <a:xfrm flipH="1">
              <a:off x="551858" y="4826524"/>
              <a:ext cx="1324076" cy="1571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 bwMode="auto">
            <a:xfrm flipH="1">
              <a:off x="669305" y="4492658"/>
              <a:ext cx="1206629" cy="333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 bwMode="auto">
            <a:xfrm flipH="1">
              <a:off x="1838228" y="4495992"/>
              <a:ext cx="37708" cy="332103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 bwMode="auto">
            <a:xfrm flipV="1">
              <a:off x="1367577" y="4495992"/>
              <a:ext cx="60929" cy="322673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 bwMode="auto">
            <a:xfrm flipH="1">
              <a:off x="1043578" y="4492658"/>
              <a:ext cx="68784" cy="333867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95" name="Straight Connector 94"/>
          <p:cNvCxnSpPr/>
          <p:nvPr/>
        </p:nvCxnSpPr>
        <p:spPr bwMode="auto">
          <a:xfrm flipH="1">
            <a:off x="537329" y="5086757"/>
            <a:ext cx="120182" cy="339367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 bwMode="auto">
          <a:xfrm flipH="1">
            <a:off x="2935665" y="4756820"/>
            <a:ext cx="562073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83" y="3344756"/>
            <a:ext cx="833787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54" name="Straight Arrow Connector 1053"/>
          <p:cNvCxnSpPr/>
          <p:nvPr/>
        </p:nvCxnSpPr>
        <p:spPr bwMode="auto">
          <a:xfrm>
            <a:off x="973276" y="4424756"/>
            <a:ext cx="240620" cy="66926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028" idx="2"/>
          </p:cNvCxnSpPr>
          <p:nvPr/>
        </p:nvCxnSpPr>
        <p:spPr bwMode="auto">
          <a:xfrm>
            <a:off x="973277" y="4424756"/>
            <a:ext cx="2005594" cy="33463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061" name="Group 1060"/>
          <p:cNvGrpSpPr/>
          <p:nvPr/>
        </p:nvGrpSpPr>
        <p:grpSpPr>
          <a:xfrm>
            <a:off x="5167622" y="2920618"/>
            <a:ext cx="4376992" cy="2880000"/>
            <a:chOff x="5167622" y="3480915"/>
            <a:chExt cx="4376992" cy="2880000"/>
          </a:xfrm>
        </p:grpSpPr>
        <p:grpSp>
          <p:nvGrpSpPr>
            <p:cNvPr id="109" name="Group 108"/>
            <p:cNvGrpSpPr/>
            <p:nvPr/>
          </p:nvGrpSpPr>
          <p:grpSpPr>
            <a:xfrm>
              <a:off x="5167622" y="3480915"/>
              <a:ext cx="4376992" cy="2880000"/>
              <a:chOff x="462345" y="2322590"/>
              <a:chExt cx="4376992" cy="2880000"/>
            </a:xfrm>
          </p:grpSpPr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345" y="2322590"/>
                <a:ext cx="4376992" cy="2880000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</p:pic>
          <p:cxnSp>
            <p:nvCxnSpPr>
              <p:cNvPr id="111" name="Straight Connector 110"/>
              <p:cNvCxnSpPr/>
              <p:nvPr/>
            </p:nvCxnSpPr>
            <p:spPr bwMode="auto">
              <a:xfrm flipH="1">
                <a:off x="2978871" y="4826524"/>
                <a:ext cx="1197203" cy="0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 bwMode="auto">
              <a:xfrm flipH="1" flipV="1">
                <a:off x="2954519" y="4383808"/>
                <a:ext cx="1124146" cy="786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 bwMode="auto">
              <a:xfrm flipH="1" flipV="1">
                <a:off x="2954519" y="4158792"/>
                <a:ext cx="24352" cy="667734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 bwMode="auto">
              <a:xfrm flipH="1" flipV="1">
                <a:off x="3222904" y="4158792"/>
                <a:ext cx="57624" cy="659874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 bwMode="auto">
              <a:xfrm flipH="1" flipV="1">
                <a:off x="3475816" y="4158792"/>
                <a:ext cx="101656" cy="667732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auto">
              <a:xfrm flipH="1" flipV="1">
                <a:off x="3799003" y="4384594"/>
                <a:ext cx="88293" cy="441930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auto">
              <a:xfrm flipH="1" flipV="1">
                <a:off x="4078665" y="4384594"/>
                <a:ext cx="124905" cy="441930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auto">
              <a:xfrm flipH="1">
                <a:off x="551858" y="4826524"/>
                <a:ext cx="1324076" cy="1571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auto">
              <a:xfrm flipH="1">
                <a:off x="669305" y="4492658"/>
                <a:ext cx="1206629" cy="3334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 bwMode="auto">
              <a:xfrm flipH="1">
                <a:off x="1838228" y="4495992"/>
                <a:ext cx="37708" cy="332103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 bwMode="auto">
              <a:xfrm flipV="1">
                <a:off x="1367577" y="4495992"/>
                <a:ext cx="60929" cy="322673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auto">
              <a:xfrm flipH="1">
                <a:off x="1043578" y="4492658"/>
                <a:ext cx="68784" cy="333867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Connector 123"/>
            <p:cNvCxnSpPr/>
            <p:nvPr/>
          </p:nvCxnSpPr>
          <p:spPr bwMode="auto">
            <a:xfrm flipH="1">
              <a:off x="7647144" y="5329686"/>
              <a:ext cx="562073" cy="0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auto">
            <a:xfrm flipV="1">
              <a:off x="5257135" y="5635927"/>
              <a:ext cx="129993" cy="341063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2" name="Rectangular Callout 31"/>
          <p:cNvSpPr/>
          <p:nvPr/>
        </p:nvSpPr>
        <p:spPr bwMode="auto">
          <a:xfrm>
            <a:off x="6579897" y="2568624"/>
            <a:ext cx="2585638" cy="931199"/>
          </a:xfrm>
          <a:prstGeom prst="wedgeRectCallout">
            <a:avLst>
              <a:gd name="adj1" fmla="val 5334"/>
              <a:gd name="adj2" fmla="val 187934"/>
            </a:avLst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dirty="0" err="1">
                <a:latin typeface="+mj-lt"/>
                <a:ea typeface="ＭＳ Ｐゴシック" pitchFamily="34" charset="-128"/>
              </a:rPr>
              <a:t>Tấm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lắp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ghép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trên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bảng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kiểm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tra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bằng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vật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liệu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Mica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25" name="Rectangular Callout 24"/>
          <p:cNvSpPr/>
          <p:nvPr/>
        </p:nvSpPr>
        <p:spPr bwMode="auto">
          <a:xfrm>
            <a:off x="2182995" y="2594066"/>
            <a:ext cx="2585638" cy="973134"/>
          </a:xfrm>
          <a:prstGeom prst="wedgeRectCallout">
            <a:avLst>
              <a:gd name="adj1" fmla="val 532"/>
              <a:gd name="adj2" fmla="val 169214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dirty="0" err="1">
                <a:latin typeface="+mj-lt"/>
                <a:ea typeface="ＭＳ Ｐゴシック" pitchFamily="34" charset="-128"/>
              </a:rPr>
              <a:t>Tấm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lắp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ghép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trên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bảng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kiểm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tra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bằng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vật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liệu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POM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46" y="3326284"/>
            <a:ext cx="778769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7" name="Straight Arrow Connector 126"/>
          <p:cNvCxnSpPr>
            <a:stCxn id="1030" idx="2"/>
          </p:cNvCxnSpPr>
          <p:nvPr/>
        </p:nvCxnSpPr>
        <p:spPr bwMode="auto">
          <a:xfrm>
            <a:off x="5656731" y="4406284"/>
            <a:ext cx="2230312" cy="344634"/>
          </a:xfrm>
          <a:prstGeom prst="straightConnector1">
            <a:avLst/>
          </a:prstGeom>
          <a:ln>
            <a:solidFill>
              <a:srgbClr val="0000FF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1030" idx="2"/>
          </p:cNvCxnSpPr>
          <p:nvPr/>
        </p:nvCxnSpPr>
        <p:spPr bwMode="auto">
          <a:xfrm>
            <a:off x="5656731" y="4406284"/>
            <a:ext cx="280027" cy="669264"/>
          </a:xfrm>
          <a:prstGeom prst="straightConnector1">
            <a:avLst/>
          </a:prstGeom>
          <a:ln>
            <a:solidFill>
              <a:srgbClr val="0000FF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 bwMode="auto">
          <a:xfrm>
            <a:off x="289598" y="575597"/>
            <a:ext cx="9337574" cy="18793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>
              <a:defRPr/>
            </a:pP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Trên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bề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mặt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kiểm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ngoài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những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vị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layout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đồ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thì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những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vị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còn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chiếm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phần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lớn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tích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Những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vị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này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cần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lắp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tấm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lắp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ghép</a:t>
            </a: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để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vệ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kiểm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Tấm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lắp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ghép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đang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thiết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kế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vật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liệu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POM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thành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cao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Đối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sách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sang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vật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liệu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Mica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thành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rẻ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hơn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POM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nhưng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vẫn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đảm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bảo</a:t>
            </a: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chất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lượng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/>
          <p:cNvSpPr/>
          <p:nvPr/>
        </p:nvSpPr>
        <p:spPr>
          <a:xfrm>
            <a:off x="25168" y="5982817"/>
            <a:ext cx="9880832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◆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Hiệu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quả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cải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thiện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5 line CH2 ≈ 128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đồng</a:t>
            </a:r>
            <a:endParaRPr lang="en-US" altLang="ja-JP" sz="2300" b="1" dirty="0">
              <a:solidFill>
                <a:srgbClr val="0000FF"/>
              </a:solidFill>
              <a:latin typeface="+mj-lt"/>
              <a:cs typeface="Times New Roman" pitchFamily="18" charset="0"/>
              <a:sym typeface="Wingdings" panose="05000000000000000000" pitchFamily="2" charset="2"/>
            </a:endParaRPr>
          </a:p>
          <a:p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                                                  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≈ 0,8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yên</a:t>
            </a:r>
            <a:endParaRPr lang="en-US" altLang="ja-JP" sz="2300" b="1" dirty="0">
              <a:solidFill>
                <a:srgbClr val="0000FF"/>
              </a:solidFill>
              <a:latin typeface="+mj-lt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150" name="Rectangle 149"/>
          <p:cNvSpPr/>
          <p:nvPr/>
        </p:nvSpPr>
        <p:spPr bwMode="auto">
          <a:xfrm>
            <a:off x="380289" y="481072"/>
            <a:ext cx="6405260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3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Kiêm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sever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hệ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thống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SSIS-FVSI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612091" y="904875"/>
            <a:ext cx="8573637" cy="13274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>
              <a:defRPr/>
            </a:pP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Hiện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trạng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công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đoạn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SSIS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đang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thiết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kế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sử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2 server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độc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lập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cho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hệ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thống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                     SSIS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và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FVSI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trên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1 line. </a:t>
            </a:r>
          </a:p>
          <a:p>
            <a:pPr algn="l" defTabSz="883649">
              <a:defRPr/>
            </a:pP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Đối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sách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: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Thực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hiện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đánh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lại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thiết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bị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kiêm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dụng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2 server SSIS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và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FVSI,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loại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bỏ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1 server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để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cắt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giảm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chi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phí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endParaRPr lang="en-US" sz="1600" dirty="0">
              <a:solidFill>
                <a:srgbClr val="0000FF"/>
              </a:solidFill>
              <a:latin typeface="+mj-lt"/>
              <a:ea typeface="Tahoma" pitchFamily="34" charset="0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152" name="TextBox 2"/>
          <p:cNvSpPr txBox="1"/>
          <p:nvPr/>
        </p:nvSpPr>
        <p:spPr>
          <a:xfrm>
            <a:off x="612856" y="2073015"/>
            <a:ext cx="89796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defTabSz="914400">
              <a:defRPr sz="18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 dirty="0"/>
              <a:t>Before 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596183" y="2062530"/>
            <a:ext cx="4236283" cy="383566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7947" fontAlgn="base">
              <a:spcBef>
                <a:spcPct val="0"/>
              </a:spcBef>
              <a:spcAft>
                <a:spcPct val="0"/>
              </a:spcAft>
            </a:pPr>
            <a:endParaRPr kumimoji="1" lang="en-US" sz="1350" b="1">
              <a:solidFill>
                <a:schemeClr val="tx1"/>
              </a:solidFill>
              <a:latin typeface="Times New Roman" pitchFamily="18" charset="0"/>
              <a:ea typeface="ＭＳ 明朝" charset="-128"/>
              <a:cs typeface="Times New Roman" pitchFamily="18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583791" y="5287337"/>
            <a:ext cx="4215170" cy="276046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endParaRPr lang="en-US" altLang="ja-JP" sz="1600" b="1" dirty="0">
              <a:solidFill>
                <a:srgbClr val="FF0000"/>
              </a:solidFill>
              <a:latin typeface="Times New Roman" pitchFamily="18" charset="0"/>
              <a:ea typeface="Tahoma" panose="020B0604030504040204" pitchFamily="34" charset="0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155" name="TextBox 2"/>
          <p:cNvSpPr txBox="1"/>
          <p:nvPr/>
        </p:nvSpPr>
        <p:spPr>
          <a:xfrm>
            <a:off x="1410694" y="2450904"/>
            <a:ext cx="2822048" cy="34200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800" b="1" i="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Hệ</a:t>
            </a:r>
            <a:r>
              <a:rPr lang="en-US" sz="1800" b="1" i="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thống</a:t>
            </a:r>
            <a:r>
              <a:rPr lang="en-US" sz="1800" b="1" i="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SSIS </a:t>
            </a:r>
            <a:r>
              <a:rPr lang="en-US" sz="1800" b="1" i="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và</a:t>
            </a:r>
            <a:r>
              <a:rPr lang="en-US" sz="1800" b="1" i="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F-VSI</a:t>
            </a:r>
            <a:endParaRPr lang="en-US" sz="1800" i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imes New Roman" pitchFamily="18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369455" y="5453641"/>
            <a:ext cx="4685341" cy="41145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7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Chi </a:t>
            </a:r>
            <a:r>
              <a:rPr lang="en-US" altLang="ja-JP" sz="17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phí</a:t>
            </a:r>
            <a:r>
              <a:rPr lang="en-US" altLang="ja-JP" sz="17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17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cho</a:t>
            </a:r>
            <a:r>
              <a:rPr lang="en-US" altLang="ja-JP" sz="17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1 line CH2 </a:t>
            </a:r>
            <a:r>
              <a:rPr lang="en-US" sz="17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≈ 56 (</a:t>
            </a:r>
            <a:r>
              <a:rPr lang="en-US" sz="1700" dirty="0" err="1">
                <a:solidFill>
                  <a:srgbClr val="FF0000"/>
                </a:solidFill>
                <a:latin typeface="+mj-lt"/>
                <a:cs typeface="Times New Roman" pitchFamily="18" charset="0"/>
              </a:rPr>
              <a:t>Triệu</a:t>
            </a:r>
            <a:r>
              <a:rPr lang="en-US" sz="17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  <a:cs typeface="Times New Roman" pitchFamily="18" charset="0"/>
              </a:rPr>
              <a:t>đồng</a:t>
            </a:r>
            <a:r>
              <a:rPr lang="en-US" sz="17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) </a:t>
            </a:r>
            <a:endParaRPr lang="en-US" sz="1700" dirty="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157" name="Group 156"/>
          <p:cNvGrpSpPr/>
          <p:nvPr/>
        </p:nvGrpSpPr>
        <p:grpSpPr>
          <a:xfrm>
            <a:off x="663063" y="2818329"/>
            <a:ext cx="4128316" cy="2556956"/>
            <a:chOff x="119295" y="1672697"/>
            <a:chExt cx="4128316" cy="2340053"/>
          </a:xfrm>
        </p:grpSpPr>
        <p:grpSp>
          <p:nvGrpSpPr>
            <p:cNvPr id="158" name="Group 157"/>
            <p:cNvGrpSpPr/>
            <p:nvPr/>
          </p:nvGrpSpPr>
          <p:grpSpPr>
            <a:xfrm>
              <a:off x="119295" y="1672697"/>
              <a:ext cx="4128316" cy="2340053"/>
              <a:chOff x="119295" y="1672697"/>
              <a:chExt cx="4031808" cy="2340053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119295" y="1672697"/>
                <a:ext cx="4031808" cy="2340053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825"/>
              </a:p>
            </p:txBody>
          </p:sp>
          <p:grpSp>
            <p:nvGrpSpPr>
              <p:cNvPr id="162" name="Group 161"/>
              <p:cNvGrpSpPr/>
              <p:nvPr/>
            </p:nvGrpSpPr>
            <p:grpSpPr>
              <a:xfrm>
                <a:off x="2060930" y="1679687"/>
                <a:ext cx="1978398" cy="2288739"/>
                <a:chOff x="2060930" y="1679687"/>
                <a:chExt cx="1978398" cy="2288739"/>
              </a:xfrm>
            </p:grpSpPr>
            <p:cxnSp>
              <p:nvCxnSpPr>
                <p:cNvPr id="185" name="直線コネクタ 14"/>
                <p:cNvCxnSpPr/>
                <p:nvPr/>
              </p:nvCxnSpPr>
              <p:spPr>
                <a:xfrm>
                  <a:off x="3215154" y="2106709"/>
                  <a:ext cx="2070" cy="5000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6" name="正方形/長方形 161"/>
                <p:cNvSpPr/>
                <p:nvPr/>
              </p:nvSpPr>
              <p:spPr>
                <a:xfrm>
                  <a:off x="2254182" y="1679687"/>
                  <a:ext cx="616408" cy="524405"/>
                </a:xfrm>
                <a:prstGeom prst="rect">
                  <a:avLst/>
                </a:prstGeom>
                <a:solidFill>
                  <a:srgbClr val="FF33CC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t"/>
                <a:lstStyle/>
                <a:p>
                  <a:pPr algn="l"/>
                  <a:r>
                    <a:rPr lang="en-US" altLang="ja-JP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FVSI Server</a:t>
                  </a:r>
                  <a:endParaRPr lang="ja-JP" altLang="en-US" sz="1200" b="1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cxnSp>
              <p:nvCxnSpPr>
                <p:cNvPr id="187" name="直線コネクタ 2"/>
                <p:cNvCxnSpPr/>
                <p:nvPr/>
              </p:nvCxnSpPr>
              <p:spPr>
                <a:xfrm>
                  <a:off x="2599559" y="2609180"/>
                  <a:ext cx="3693" cy="482780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直線コネクタ 6"/>
                <p:cNvCxnSpPr/>
                <p:nvPr/>
              </p:nvCxnSpPr>
              <p:spPr>
                <a:xfrm>
                  <a:off x="2587698" y="2603030"/>
                  <a:ext cx="1281214" cy="0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直線コネクタ 14"/>
                <p:cNvCxnSpPr/>
                <p:nvPr/>
              </p:nvCxnSpPr>
              <p:spPr>
                <a:xfrm>
                  <a:off x="2992528" y="2608009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直線コネクタ 28"/>
                <p:cNvCxnSpPr/>
                <p:nvPr/>
              </p:nvCxnSpPr>
              <p:spPr>
                <a:xfrm>
                  <a:off x="3442044" y="2608009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線コネクタ 29"/>
                <p:cNvCxnSpPr>
                  <a:endCxn id="200" idx="0"/>
                </p:cNvCxnSpPr>
                <p:nvPr/>
              </p:nvCxnSpPr>
              <p:spPr>
                <a:xfrm>
                  <a:off x="3862472" y="2601056"/>
                  <a:ext cx="0" cy="3617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92" name="図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37467" y="1729221"/>
                  <a:ext cx="419536" cy="393739"/>
                </a:xfrm>
                <a:prstGeom prst="rect">
                  <a:avLst/>
                </a:prstGeom>
                <a:solidFill>
                  <a:srgbClr val="FFC000"/>
                </a:solidFill>
                <a:ln w="31750">
                  <a:solidFill>
                    <a:srgbClr val="00B050"/>
                  </a:solidFill>
                </a:ln>
              </p:spPr>
            </p:pic>
            <p:pic>
              <p:nvPicPr>
                <p:cNvPr id="193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0867" y="3619203"/>
                  <a:ext cx="291598" cy="293377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194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1154" y="2957369"/>
                  <a:ext cx="291309" cy="29578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195" name="直線コネクタ 100"/>
                <p:cNvCxnSpPr>
                  <a:stCxn id="193" idx="0"/>
                  <a:endCxn id="194" idx="2"/>
                </p:cNvCxnSpPr>
                <p:nvPr/>
              </p:nvCxnSpPr>
              <p:spPr>
                <a:xfrm flipV="1">
                  <a:off x="2596666" y="3253151"/>
                  <a:ext cx="143" cy="366052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96" name="Picture 19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52639" y="2346316"/>
                  <a:ext cx="350269" cy="17269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sp>
              <p:nvSpPr>
                <p:cNvPr id="197" name="正方形/長方形 24"/>
                <p:cNvSpPr/>
                <p:nvPr/>
              </p:nvSpPr>
              <p:spPr>
                <a:xfrm>
                  <a:off x="2522657" y="2296081"/>
                  <a:ext cx="610444" cy="2776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75" dirty="0">
                      <a:solidFill>
                        <a:srgbClr val="0070C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HUB  LAN</a:t>
                  </a:r>
                  <a:endParaRPr kumimoji="1" lang="ja-JP" altLang="en-US" sz="675" dirty="0">
                    <a:solidFill>
                      <a:srgbClr val="0070C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pic>
              <p:nvPicPr>
                <p:cNvPr id="198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4912" y="2962831"/>
                  <a:ext cx="291309" cy="29578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199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91855" y="2962832"/>
                  <a:ext cx="291309" cy="29578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200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6817" y="2962831"/>
                  <a:ext cx="291309" cy="29578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201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8296" y="3621957"/>
                  <a:ext cx="291598" cy="293377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202" name="直線コネクタ 100"/>
                <p:cNvCxnSpPr>
                  <a:stCxn id="201" idx="0"/>
                  <a:endCxn id="200" idx="2"/>
                </p:cNvCxnSpPr>
                <p:nvPr/>
              </p:nvCxnSpPr>
              <p:spPr>
                <a:xfrm flipH="1" flipV="1">
                  <a:off x="3862472" y="3258613"/>
                  <a:ext cx="1623" cy="363344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3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91869" y="3620492"/>
                  <a:ext cx="291598" cy="293377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204" name="直線コネクタ 100"/>
                <p:cNvCxnSpPr>
                  <a:stCxn id="203" idx="0"/>
                  <a:endCxn id="199" idx="2"/>
                </p:cNvCxnSpPr>
                <p:nvPr/>
              </p:nvCxnSpPr>
              <p:spPr>
                <a:xfrm flipH="1" flipV="1">
                  <a:off x="3437510" y="3258614"/>
                  <a:ext cx="158" cy="36187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5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3461" y="3619026"/>
                  <a:ext cx="291598" cy="293377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206" name="直線コネクタ 100"/>
                <p:cNvCxnSpPr>
                  <a:stCxn id="205" idx="0"/>
                  <a:endCxn id="198" idx="2"/>
                </p:cNvCxnSpPr>
                <p:nvPr/>
              </p:nvCxnSpPr>
              <p:spPr>
                <a:xfrm flipV="1">
                  <a:off x="2989260" y="3258613"/>
                  <a:ext cx="1307" cy="360413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正方形/長方形 24"/>
                <p:cNvSpPr/>
                <p:nvPr/>
              </p:nvSpPr>
              <p:spPr>
                <a:xfrm>
                  <a:off x="2079980" y="2681183"/>
                  <a:ext cx="362078" cy="124733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00" dirty="0">
                      <a:solidFill>
                        <a:sysClr val="windowText" lastClr="000000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FVSI</a:t>
                  </a:r>
                  <a:endParaRPr kumimoji="1" lang="ja-JP" altLang="en-US" sz="600" dirty="0">
                    <a:solidFill>
                      <a:sysClr val="windowText" lastClr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208" name="正方形/長方形 209"/>
                <p:cNvSpPr/>
                <p:nvPr/>
              </p:nvSpPr>
              <p:spPr>
                <a:xfrm>
                  <a:off x="2332028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09" name="正方形/長方形 209"/>
                <p:cNvSpPr/>
                <p:nvPr/>
              </p:nvSpPr>
              <p:spPr>
                <a:xfrm>
                  <a:off x="3614239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0" name="正方形/長方形 209"/>
                <p:cNvSpPr/>
                <p:nvPr/>
              </p:nvSpPr>
              <p:spPr>
                <a:xfrm>
                  <a:off x="3195139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1" name="正方形/長方形 209"/>
                <p:cNvSpPr/>
                <p:nvPr/>
              </p:nvSpPr>
              <p:spPr>
                <a:xfrm>
                  <a:off x="2732078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2068257" y="2664234"/>
                  <a:ext cx="1971071" cy="630116"/>
                </a:xfrm>
                <a:prstGeom prst="rect">
                  <a:avLst/>
                </a:prstGeom>
                <a:noFill/>
                <a:ln w="12700">
                  <a:solidFill>
                    <a:schemeClr val="accent5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2060930" y="3338310"/>
                  <a:ext cx="1971071" cy="630116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214" name="正方形/長方形 209"/>
                <p:cNvSpPr/>
                <p:nvPr/>
              </p:nvSpPr>
              <p:spPr>
                <a:xfrm>
                  <a:off x="2325567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5" name="正方形/長方形 209"/>
                <p:cNvSpPr/>
                <p:nvPr/>
              </p:nvSpPr>
              <p:spPr>
                <a:xfrm>
                  <a:off x="3607778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6" name="正方形/長方形 209"/>
                <p:cNvSpPr/>
                <p:nvPr/>
              </p:nvSpPr>
              <p:spPr>
                <a:xfrm>
                  <a:off x="3188678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7" name="正方形/長方形 209"/>
                <p:cNvSpPr/>
                <p:nvPr/>
              </p:nvSpPr>
              <p:spPr>
                <a:xfrm>
                  <a:off x="2725617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8" name="正方形/長方形 209"/>
                <p:cNvSpPr/>
                <p:nvPr/>
              </p:nvSpPr>
              <p:spPr>
                <a:xfrm>
                  <a:off x="2940162" y="2158675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163" name="Group 162"/>
              <p:cNvGrpSpPr/>
              <p:nvPr/>
            </p:nvGrpSpPr>
            <p:grpSpPr>
              <a:xfrm>
                <a:off x="178039" y="1690116"/>
                <a:ext cx="1861039" cy="1606998"/>
                <a:chOff x="178039" y="1690116"/>
                <a:chExt cx="1861039" cy="1606998"/>
              </a:xfrm>
            </p:grpSpPr>
            <p:cxnSp>
              <p:nvCxnSpPr>
                <p:cNvPr id="164" name="直線コネクタ 14"/>
                <p:cNvCxnSpPr/>
                <p:nvPr/>
              </p:nvCxnSpPr>
              <p:spPr>
                <a:xfrm>
                  <a:off x="1227245" y="2126950"/>
                  <a:ext cx="3053" cy="5132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65" name="図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76453" y="1736548"/>
                  <a:ext cx="433337" cy="409084"/>
                </a:xfrm>
                <a:prstGeom prst="rect">
                  <a:avLst/>
                </a:prstGeom>
                <a:solidFill>
                  <a:srgbClr val="FFC000"/>
                </a:solidFill>
                <a:ln w="31750">
                  <a:solidFill>
                    <a:srgbClr val="00B050"/>
                  </a:solidFill>
                </a:ln>
              </p:spPr>
            </p:pic>
            <p:cxnSp>
              <p:nvCxnSpPr>
                <p:cNvPr id="166" name="直線コネクタ 2"/>
                <p:cNvCxnSpPr/>
                <p:nvPr/>
              </p:nvCxnSpPr>
              <p:spPr>
                <a:xfrm>
                  <a:off x="567740" y="2614112"/>
                  <a:ext cx="93" cy="346003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線コネクタ 6"/>
                <p:cNvCxnSpPr/>
                <p:nvPr/>
              </p:nvCxnSpPr>
              <p:spPr>
                <a:xfrm flipV="1">
                  <a:off x="563655" y="2625897"/>
                  <a:ext cx="1291220" cy="1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線コネクタ 28"/>
                <p:cNvCxnSpPr/>
                <p:nvPr/>
              </p:nvCxnSpPr>
              <p:spPr>
                <a:xfrm>
                  <a:off x="1430884" y="2623105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直線コネクタ 29"/>
                <p:cNvCxnSpPr/>
                <p:nvPr/>
              </p:nvCxnSpPr>
              <p:spPr>
                <a:xfrm>
                  <a:off x="1853971" y="2625898"/>
                  <a:ext cx="0" cy="583217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0" name="図 13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483" y="2957972"/>
                  <a:ext cx="314142" cy="304170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171" name="図 17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7003" y="2960762"/>
                  <a:ext cx="311675" cy="304171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172" name="図 18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02749" y="2962657"/>
                  <a:ext cx="311675" cy="309751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173" name="直線コネクタ 14"/>
                <p:cNvCxnSpPr/>
                <p:nvPr/>
              </p:nvCxnSpPr>
              <p:spPr>
                <a:xfrm>
                  <a:off x="990919" y="2623105"/>
                  <a:ext cx="3053" cy="5132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4" name="図 16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476" y="2960762"/>
                  <a:ext cx="311675" cy="304171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sp>
              <p:nvSpPr>
                <p:cNvPr id="175" name="正方形/長方形 24"/>
                <p:cNvSpPr/>
                <p:nvPr/>
              </p:nvSpPr>
              <p:spPr>
                <a:xfrm>
                  <a:off x="507750" y="2330406"/>
                  <a:ext cx="625227" cy="2776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75" dirty="0">
                      <a:solidFill>
                        <a:srgbClr val="0070C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HUB  LAN</a:t>
                  </a:r>
                  <a:endParaRPr kumimoji="1" lang="ja-JP" altLang="en-US" sz="675" dirty="0">
                    <a:solidFill>
                      <a:srgbClr val="0070C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pic>
              <p:nvPicPr>
                <p:cNvPr id="176" name="Picture 17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8833" y="2373227"/>
                  <a:ext cx="350269" cy="17269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sp>
              <p:nvSpPr>
                <p:cNvPr id="177" name="正方形/長方形 24"/>
                <p:cNvSpPr/>
                <p:nvPr/>
              </p:nvSpPr>
              <p:spPr>
                <a:xfrm>
                  <a:off x="189633" y="2673566"/>
                  <a:ext cx="362080" cy="11740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en-US" altLang="ja-JP" sz="6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SICB</a:t>
                  </a:r>
                  <a:endParaRPr kumimoji="1" lang="ja-JP" altLang="en-US" sz="6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78" name="正方形/長方形 209"/>
                <p:cNvSpPr/>
                <p:nvPr/>
              </p:nvSpPr>
              <p:spPr>
                <a:xfrm>
                  <a:off x="287814" y="2765004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79" name="正方形/長方形 209"/>
                <p:cNvSpPr/>
                <p:nvPr/>
              </p:nvSpPr>
              <p:spPr>
                <a:xfrm>
                  <a:off x="1592006" y="2772331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80" name="正方形/長方形 209"/>
                <p:cNvSpPr/>
                <p:nvPr/>
              </p:nvSpPr>
              <p:spPr>
                <a:xfrm>
                  <a:off x="1165579" y="2778192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81" name="正方形/長方形 209"/>
                <p:cNvSpPr/>
                <p:nvPr/>
              </p:nvSpPr>
              <p:spPr>
                <a:xfrm>
                  <a:off x="702518" y="2762073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>
                <a:xfrm>
                  <a:off x="178039" y="2666998"/>
                  <a:ext cx="1861039" cy="630116"/>
                </a:xfrm>
                <a:prstGeom prst="rect">
                  <a:avLst/>
                </a:prstGeom>
                <a:noFill/>
                <a:ln w="1270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183" name="正方形/長方形 209"/>
                <p:cNvSpPr/>
                <p:nvPr/>
              </p:nvSpPr>
              <p:spPr>
                <a:xfrm>
                  <a:off x="947238" y="21788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84" name="正方形/長方形 94"/>
                <p:cNvSpPr/>
                <p:nvPr/>
              </p:nvSpPr>
              <p:spPr>
                <a:xfrm>
                  <a:off x="295552" y="1690116"/>
                  <a:ext cx="635538" cy="494300"/>
                </a:xfrm>
                <a:prstGeom prst="rect">
                  <a:avLst/>
                </a:prstGeom>
                <a:solidFill>
                  <a:srgbClr val="FF33CC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en-US" altLang="ja-JP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SSIS</a:t>
                  </a:r>
                  <a:r>
                    <a:rPr kumimoji="1" lang="ja-JP" altLang="en-US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 </a:t>
                  </a:r>
                  <a:r>
                    <a:rPr kumimoji="1" lang="en-US" altLang="ja-JP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Server</a:t>
                  </a:r>
                  <a:r>
                    <a:rPr kumimoji="1" lang="ja-JP" altLang="en-US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 </a:t>
                  </a:r>
                </a:p>
              </p:txBody>
            </p:sp>
          </p:grpSp>
        </p:grpSp>
        <p:sp>
          <p:nvSpPr>
            <p:cNvPr id="159" name="正方形/長方形 24"/>
            <p:cNvSpPr/>
            <p:nvPr/>
          </p:nvSpPr>
          <p:spPr>
            <a:xfrm>
              <a:off x="2112218" y="3358485"/>
              <a:ext cx="380766" cy="146535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sz="60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60" name="正方形/長方形 24"/>
            <p:cNvSpPr/>
            <p:nvPr/>
          </p:nvSpPr>
          <p:spPr>
            <a:xfrm>
              <a:off x="2046406" y="3311769"/>
              <a:ext cx="483577" cy="2271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sz="600" kern="1200" dirty="0">
                  <a:solidFill>
                    <a:schemeClr val="tx1"/>
                  </a:solidFill>
                  <a:effectLst/>
                  <a:latin typeface="Times New Roman" pitchFamily="18" charset="0"/>
                  <a:ea typeface="+mn-ea"/>
                  <a:cs typeface="Times New Roman" pitchFamily="18" charset="0"/>
                </a:rPr>
                <a:t>TABLET</a:t>
              </a:r>
              <a:endParaRPr lang="en-US" sz="60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4772865" y="2057013"/>
            <a:ext cx="4583577" cy="3863495"/>
            <a:chOff x="4593573" y="2475655"/>
            <a:chExt cx="4492222" cy="3669346"/>
          </a:xfrm>
        </p:grpSpPr>
        <p:sp>
          <p:nvSpPr>
            <p:cNvPr id="220" name="Rectangle 219"/>
            <p:cNvSpPr/>
            <p:nvPr/>
          </p:nvSpPr>
          <p:spPr>
            <a:xfrm>
              <a:off x="4736342" y="2475655"/>
              <a:ext cx="728524" cy="31663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defRPr/>
              </a:pPr>
              <a:r>
                <a:rPr lang="en-US" sz="1800" dirty="0">
                  <a:solidFill>
                    <a:srgbClr val="0000FF"/>
                  </a:solidFill>
                  <a:latin typeface="+mj-lt"/>
                  <a:ea typeface="Tahoma" pitchFamily="34" charset="0"/>
                  <a:cs typeface="Times New Roman" pitchFamily="18" charset="0"/>
                  <a:sym typeface="Wingdings 2"/>
                </a:rPr>
                <a:t>After</a:t>
              </a: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4738405" y="2480602"/>
              <a:ext cx="4156511" cy="3664399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17947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350" b="1">
                <a:solidFill>
                  <a:schemeClr val="tx1"/>
                </a:solidFill>
                <a:latin typeface="Times New Roman" pitchFamily="18" charset="0"/>
                <a:ea typeface="ＭＳ 明朝" charset="-128"/>
                <a:cs typeface="Times New Roman" pitchFamily="18" charset="0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593573" y="5753614"/>
              <a:ext cx="4492222" cy="35794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ja-JP" sz="1700" dirty="0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Chi </a:t>
              </a:r>
              <a:r>
                <a:rPr lang="en-US" altLang="ja-JP" sz="1700" dirty="0" err="1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phí</a:t>
              </a:r>
              <a:r>
                <a:rPr lang="en-US" altLang="ja-JP" sz="1700" dirty="0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 </a:t>
              </a:r>
              <a:r>
                <a:rPr lang="en-US" altLang="ja-JP" sz="1700" dirty="0" err="1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cho</a:t>
              </a:r>
              <a:r>
                <a:rPr lang="en-US" altLang="ja-JP" sz="1700" dirty="0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 1 line CH2 </a:t>
              </a:r>
              <a:r>
                <a:rPr lang="en-US" sz="1700" dirty="0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≈ 30.4 (</a:t>
              </a:r>
              <a:r>
                <a:rPr lang="en-US" sz="1700" dirty="0" err="1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Triệu</a:t>
              </a:r>
              <a:r>
                <a:rPr lang="en-US" sz="1700" dirty="0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 </a:t>
              </a:r>
              <a:r>
                <a:rPr lang="en-US" sz="1700" dirty="0" err="1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đồng</a:t>
              </a:r>
              <a:r>
                <a:rPr lang="en-US" sz="1700" dirty="0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)</a:t>
              </a: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5054796" y="2450904"/>
            <a:ext cx="4051791" cy="2924381"/>
            <a:chOff x="4806489" y="2584418"/>
            <a:chExt cx="4051791" cy="2698701"/>
          </a:xfrm>
        </p:grpSpPr>
        <p:sp>
          <p:nvSpPr>
            <p:cNvPr id="224" name="Rectangle 223"/>
            <p:cNvSpPr/>
            <p:nvPr/>
          </p:nvSpPr>
          <p:spPr>
            <a:xfrm>
              <a:off x="4806489" y="2943066"/>
              <a:ext cx="4051791" cy="234005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825"/>
            </a:p>
          </p:txBody>
        </p:sp>
        <p:grpSp>
          <p:nvGrpSpPr>
            <p:cNvPr id="225" name="Group 224"/>
            <p:cNvGrpSpPr/>
            <p:nvPr/>
          </p:nvGrpSpPr>
          <p:grpSpPr>
            <a:xfrm>
              <a:off x="4877167" y="3439491"/>
              <a:ext cx="1856936" cy="1118264"/>
              <a:chOff x="4581648" y="2178850"/>
              <a:chExt cx="1861039" cy="1118264"/>
            </a:xfrm>
          </p:grpSpPr>
          <p:cxnSp>
            <p:nvCxnSpPr>
              <p:cNvPr id="273" name="直線コネクタ 2"/>
              <p:cNvCxnSpPr/>
              <p:nvPr/>
            </p:nvCxnSpPr>
            <p:spPr>
              <a:xfrm>
                <a:off x="4971349" y="2614112"/>
                <a:ext cx="93" cy="346003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線コネクタ 6"/>
              <p:cNvCxnSpPr/>
              <p:nvPr/>
            </p:nvCxnSpPr>
            <p:spPr>
              <a:xfrm flipV="1">
                <a:off x="4967264" y="2625897"/>
                <a:ext cx="1291220" cy="1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直線コネクタ 14"/>
              <p:cNvCxnSpPr/>
              <p:nvPr/>
            </p:nvCxnSpPr>
            <p:spPr>
              <a:xfrm>
                <a:off x="5633907" y="2299843"/>
                <a:ext cx="0" cy="340383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線コネクタ 28"/>
              <p:cNvCxnSpPr/>
              <p:nvPr/>
            </p:nvCxnSpPr>
            <p:spPr>
              <a:xfrm>
                <a:off x="5834493" y="2623105"/>
                <a:ext cx="0" cy="599068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直線コネクタ 29"/>
              <p:cNvCxnSpPr/>
              <p:nvPr/>
            </p:nvCxnSpPr>
            <p:spPr>
              <a:xfrm>
                <a:off x="6257580" y="2625898"/>
                <a:ext cx="0" cy="583217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8" name="図 13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05092" y="2957972"/>
                <a:ext cx="314142" cy="3041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pic>
            <p:nvPicPr>
              <p:cNvPr id="279" name="図 17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70612" y="2960762"/>
                <a:ext cx="311675" cy="30417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pic>
            <p:nvPicPr>
              <p:cNvPr id="280" name="図 18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06358" y="2962657"/>
                <a:ext cx="311675" cy="30975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cxnSp>
            <p:nvCxnSpPr>
              <p:cNvPr id="281" name="直線コネクタ 14"/>
              <p:cNvCxnSpPr/>
              <p:nvPr/>
            </p:nvCxnSpPr>
            <p:spPr>
              <a:xfrm>
                <a:off x="5394528" y="2623105"/>
                <a:ext cx="3053" cy="513276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2" name="図 16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39085" y="2960762"/>
                <a:ext cx="311675" cy="30417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sp>
            <p:nvSpPr>
              <p:cNvPr id="283" name="正方形/長方形 24"/>
              <p:cNvSpPr/>
              <p:nvPr/>
            </p:nvSpPr>
            <p:spPr>
              <a:xfrm>
                <a:off x="4911359" y="2330406"/>
                <a:ext cx="625227" cy="2776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sz="675">
                    <a:solidFill>
                      <a:srgbClr val="0070C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HUB  LAN</a:t>
                </a:r>
                <a:endParaRPr kumimoji="1" lang="ja-JP" altLang="en-US" sz="675">
                  <a:solidFill>
                    <a:srgbClr val="0070C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pic>
            <p:nvPicPr>
              <p:cNvPr id="284" name="Picture 28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52442" y="2373227"/>
                <a:ext cx="350269" cy="1726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sp>
            <p:nvSpPr>
              <p:cNvPr id="285" name="正方形/長方形 209"/>
              <p:cNvSpPr/>
              <p:nvPr/>
            </p:nvSpPr>
            <p:spPr>
              <a:xfrm>
                <a:off x="4691423" y="2765004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1</a:t>
                </a:r>
                <a:endParaRPr kumimoji="1" lang="ja-JP" altLang="en-US" sz="80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sp>
            <p:nvSpPr>
              <p:cNvPr id="286" name="正方形/長方形 209"/>
              <p:cNvSpPr/>
              <p:nvPr/>
            </p:nvSpPr>
            <p:spPr>
              <a:xfrm>
                <a:off x="5995615" y="2772331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4</a:t>
                </a:r>
                <a:endParaRPr kumimoji="1" lang="ja-JP" altLang="en-US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sp>
            <p:nvSpPr>
              <p:cNvPr id="287" name="正方形/長方形 209"/>
              <p:cNvSpPr/>
              <p:nvPr/>
            </p:nvSpPr>
            <p:spPr>
              <a:xfrm>
                <a:off x="5569188" y="2778192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3</a:t>
                </a:r>
                <a:endParaRPr kumimoji="1" lang="ja-JP" altLang="en-US" sz="80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sp>
            <p:nvSpPr>
              <p:cNvPr id="288" name="正方形/長方形 209"/>
              <p:cNvSpPr/>
              <p:nvPr/>
            </p:nvSpPr>
            <p:spPr>
              <a:xfrm>
                <a:off x="5106127" y="2762073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2</a:t>
                </a:r>
                <a:endParaRPr kumimoji="1" lang="ja-JP" altLang="en-US" sz="80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4581648" y="2666998"/>
                <a:ext cx="1861039" cy="630116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290" name="正方形/長方形 209"/>
              <p:cNvSpPr/>
              <p:nvPr/>
            </p:nvSpPr>
            <p:spPr>
              <a:xfrm>
                <a:off x="5350847" y="2178850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1</a:t>
                </a:r>
                <a:endParaRPr kumimoji="1" lang="ja-JP" altLang="en-US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</p:grpSp>
        <p:pic>
          <p:nvPicPr>
            <p:cNvPr id="226" name="図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254" y="2987028"/>
              <a:ext cx="418611" cy="3937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cxnSp>
          <p:nvCxnSpPr>
            <p:cNvPr id="227" name="直線コネクタ 6"/>
            <p:cNvCxnSpPr/>
            <p:nvPr/>
          </p:nvCxnSpPr>
          <p:spPr>
            <a:xfrm>
              <a:off x="5920789" y="3560484"/>
              <a:ext cx="2015640" cy="0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コネクタ 14"/>
            <p:cNvCxnSpPr>
              <a:stCxn id="226" idx="2"/>
              <a:endCxn id="234" idx="0"/>
            </p:cNvCxnSpPr>
            <p:nvPr/>
          </p:nvCxnSpPr>
          <p:spPr>
            <a:xfrm>
              <a:off x="6819560" y="3380767"/>
              <a:ext cx="829" cy="116533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正方形/長方形 94"/>
            <p:cNvSpPr/>
            <p:nvPr/>
          </p:nvSpPr>
          <p:spPr>
            <a:xfrm>
              <a:off x="7014145" y="2932375"/>
              <a:ext cx="939705" cy="2821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1" lang="en-US" altLang="ja-JP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SSIS</a:t>
              </a:r>
              <a:r>
                <a:rPr kumimoji="1" lang="ja-JP" altLang="en-US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 </a:t>
              </a:r>
              <a:r>
                <a:rPr kumimoji="1" lang="en-US" altLang="ja-JP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Server</a:t>
              </a:r>
              <a:r>
                <a:rPr kumimoji="1" lang="ja-JP" altLang="en-US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 </a:t>
              </a:r>
              <a:r>
                <a:rPr kumimoji="1" lang="en-US" altLang="ja-JP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PC</a:t>
              </a:r>
              <a:endParaRPr kumimoji="1" lang="ja-JP" altLang="en-US" sz="800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  <p:sp>
          <p:nvSpPr>
            <p:cNvPr id="230" name="正方形/長方形 161"/>
            <p:cNvSpPr/>
            <p:nvPr/>
          </p:nvSpPr>
          <p:spPr>
            <a:xfrm>
              <a:off x="6992420" y="3143559"/>
              <a:ext cx="988874" cy="27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ja-JP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F-VSI </a:t>
              </a:r>
              <a:r>
                <a:rPr kumimoji="1" lang="en-US" altLang="ja-JP" sz="800" dirty="0" err="1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ServerPC</a:t>
              </a:r>
              <a:endParaRPr kumimoji="1" lang="ja-JP" altLang="en-US" sz="800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  <p:sp>
          <p:nvSpPr>
            <p:cNvPr id="231" name="Plus 230"/>
            <p:cNvSpPr/>
            <p:nvPr/>
          </p:nvSpPr>
          <p:spPr>
            <a:xfrm>
              <a:off x="7361511" y="3111408"/>
              <a:ext cx="108618" cy="97972"/>
            </a:xfrm>
            <a:prstGeom prst="mathPlus">
              <a:avLst>
                <a:gd name="adj1" fmla="val 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6734352" y="3454974"/>
              <a:ext cx="2014685" cy="1774093"/>
              <a:chOff x="6711492" y="3454974"/>
              <a:chExt cx="2014685" cy="1774093"/>
            </a:xfrm>
          </p:grpSpPr>
          <p:grpSp>
            <p:nvGrpSpPr>
              <p:cNvPr id="238" name="Group 237"/>
              <p:cNvGrpSpPr/>
              <p:nvPr/>
            </p:nvGrpSpPr>
            <p:grpSpPr>
              <a:xfrm>
                <a:off x="6747866" y="3454974"/>
                <a:ext cx="1978311" cy="1774093"/>
                <a:chOff x="6468935" y="2194333"/>
                <a:chExt cx="1978398" cy="1774093"/>
              </a:xfrm>
            </p:grpSpPr>
            <p:cxnSp>
              <p:nvCxnSpPr>
                <p:cNvPr id="240" name="直線コネクタ 2"/>
                <p:cNvCxnSpPr/>
                <p:nvPr/>
              </p:nvCxnSpPr>
              <p:spPr>
                <a:xfrm>
                  <a:off x="7007564" y="2609180"/>
                  <a:ext cx="3693" cy="482780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直線コネクタ 6"/>
                <p:cNvCxnSpPr/>
                <p:nvPr/>
              </p:nvCxnSpPr>
              <p:spPr>
                <a:xfrm>
                  <a:off x="6995703" y="2603030"/>
                  <a:ext cx="1281214" cy="0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直線コネクタ 14"/>
                <p:cNvCxnSpPr/>
                <p:nvPr/>
              </p:nvCxnSpPr>
              <p:spPr>
                <a:xfrm>
                  <a:off x="7400533" y="2608009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直線コネクタ 28"/>
                <p:cNvCxnSpPr/>
                <p:nvPr/>
              </p:nvCxnSpPr>
              <p:spPr>
                <a:xfrm>
                  <a:off x="7850049" y="2608009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直線コネクタ 29"/>
                <p:cNvCxnSpPr>
                  <a:endCxn id="254" idx="0"/>
                </p:cNvCxnSpPr>
                <p:nvPr/>
              </p:nvCxnSpPr>
              <p:spPr>
                <a:xfrm>
                  <a:off x="8270477" y="2601056"/>
                  <a:ext cx="0" cy="3617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直線コネクタ 14"/>
                <p:cNvCxnSpPr/>
                <p:nvPr/>
              </p:nvCxnSpPr>
              <p:spPr>
                <a:xfrm>
                  <a:off x="7625230" y="2299843"/>
                  <a:ext cx="0" cy="306942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46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8872" y="3619203"/>
                  <a:ext cx="291598" cy="2933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sp>
              <p:nvSpPr>
                <p:cNvPr id="247" name="正方形/長方形 24"/>
                <p:cNvSpPr/>
                <p:nvPr/>
              </p:nvSpPr>
              <p:spPr>
                <a:xfrm>
                  <a:off x="6483720" y="3355731"/>
                  <a:ext cx="380761" cy="146535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ja-JP" altLang="en-US" sz="600">
                    <a:solidFill>
                      <a:sysClr val="windowText" lastClr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48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9159" y="2957369"/>
                  <a:ext cx="291309" cy="2957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249" name="直線コネクタ 100"/>
                <p:cNvCxnSpPr>
                  <a:stCxn id="246" idx="0"/>
                  <a:endCxn id="248" idx="2"/>
                </p:cNvCxnSpPr>
                <p:nvPr/>
              </p:nvCxnSpPr>
              <p:spPr>
                <a:xfrm flipV="1">
                  <a:off x="7004671" y="3253151"/>
                  <a:ext cx="143" cy="366052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60644" y="2375624"/>
                  <a:ext cx="350269" cy="1726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sp>
              <p:nvSpPr>
                <p:cNvPr id="251" name="正方形/長方形 24"/>
                <p:cNvSpPr/>
                <p:nvPr/>
              </p:nvSpPr>
              <p:spPr>
                <a:xfrm>
                  <a:off x="6930662" y="2325389"/>
                  <a:ext cx="610444" cy="2776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75">
                      <a:solidFill>
                        <a:srgbClr val="0070C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HUB  LAN</a:t>
                  </a:r>
                  <a:endParaRPr kumimoji="1" lang="ja-JP" altLang="en-US" sz="675">
                    <a:solidFill>
                      <a:srgbClr val="0070C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pic>
              <p:nvPicPr>
                <p:cNvPr id="252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52917" y="2962831"/>
                  <a:ext cx="291309" cy="2957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253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9860" y="2962832"/>
                  <a:ext cx="291309" cy="2957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254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4822" y="2962831"/>
                  <a:ext cx="291309" cy="2957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255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6301" y="3621957"/>
                  <a:ext cx="291598" cy="2933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256" name="直線コネクタ 100"/>
                <p:cNvCxnSpPr>
                  <a:stCxn id="255" idx="0"/>
                  <a:endCxn id="254" idx="2"/>
                </p:cNvCxnSpPr>
                <p:nvPr/>
              </p:nvCxnSpPr>
              <p:spPr>
                <a:xfrm flipH="1" flipV="1">
                  <a:off x="8270477" y="3258613"/>
                  <a:ext cx="1623" cy="363344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7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9874" y="3620492"/>
                  <a:ext cx="291598" cy="2933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258" name="直線コネクタ 100"/>
                <p:cNvCxnSpPr>
                  <a:stCxn id="257" idx="0"/>
                  <a:endCxn id="253" idx="2"/>
                </p:cNvCxnSpPr>
                <p:nvPr/>
              </p:nvCxnSpPr>
              <p:spPr>
                <a:xfrm flipH="1" flipV="1">
                  <a:off x="7845515" y="3258614"/>
                  <a:ext cx="158" cy="36187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9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51466" y="3619026"/>
                  <a:ext cx="291598" cy="2933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260" name="直線コネクタ 100"/>
                <p:cNvCxnSpPr>
                  <a:stCxn id="259" idx="0"/>
                  <a:endCxn id="252" idx="2"/>
                </p:cNvCxnSpPr>
                <p:nvPr/>
              </p:nvCxnSpPr>
              <p:spPr>
                <a:xfrm flipV="1">
                  <a:off x="7397265" y="3258613"/>
                  <a:ext cx="1307" cy="360413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1" name="正方形/長方形 24"/>
                <p:cNvSpPr/>
                <p:nvPr/>
              </p:nvSpPr>
              <p:spPr>
                <a:xfrm>
                  <a:off x="6487985" y="2673563"/>
                  <a:ext cx="362078" cy="124733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00" dirty="0">
                      <a:solidFill>
                        <a:sysClr val="windowText" lastClr="000000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FVSI</a:t>
                  </a:r>
                  <a:endParaRPr kumimoji="1" lang="ja-JP" altLang="en-US" sz="600" dirty="0">
                    <a:solidFill>
                      <a:sysClr val="windowText" lastClr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262" name="正方形/長方形 209"/>
                <p:cNvSpPr/>
                <p:nvPr/>
              </p:nvSpPr>
              <p:spPr>
                <a:xfrm>
                  <a:off x="6740033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3" name="正方形/長方形 209"/>
                <p:cNvSpPr/>
                <p:nvPr/>
              </p:nvSpPr>
              <p:spPr>
                <a:xfrm>
                  <a:off x="8022244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4" name="正方形/長方形 209"/>
                <p:cNvSpPr/>
                <p:nvPr/>
              </p:nvSpPr>
              <p:spPr>
                <a:xfrm>
                  <a:off x="7603144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5" name="正方形/長方形 209"/>
                <p:cNvSpPr/>
                <p:nvPr/>
              </p:nvSpPr>
              <p:spPr>
                <a:xfrm>
                  <a:off x="7140083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476262" y="2664234"/>
                  <a:ext cx="1971071" cy="630116"/>
                </a:xfrm>
                <a:prstGeom prst="rect">
                  <a:avLst/>
                </a:prstGeom>
                <a:noFill/>
                <a:ln w="12700">
                  <a:solidFill>
                    <a:schemeClr val="accent5">
                      <a:lumMod val="7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6468935" y="3338310"/>
                  <a:ext cx="1971071" cy="630116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268" name="正方形/長方形 209"/>
                <p:cNvSpPr/>
                <p:nvPr/>
              </p:nvSpPr>
              <p:spPr>
                <a:xfrm>
                  <a:off x="6733572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9" name="正方形/長方形 209"/>
                <p:cNvSpPr/>
                <p:nvPr/>
              </p:nvSpPr>
              <p:spPr>
                <a:xfrm>
                  <a:off x="8015783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70" name="正方形/長方形 209"/>
                <p:cNvSpPr/>
                <p:nvPr/>
              </p:nvSpPr>
              <p:spPr>
                <a:xfrm>
                  <a:off x="7596683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71" name="正方形/長方形 209"/>
                <p:cNvSpPr/>
                <p:nvPr/>
              </p:nvSpPr>
              <p:spPr>
                <a:xfrm>
                  <a:off x="7133622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72" name="正方形/長方形 209"/>
                <p:cNvSpPr/>
                <p:nvPr/>
              </p:nvSpPr>
              <p:spPr>
                <a:xfrm>
                  <a:off x="7583983" y="2194333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</p:grpSp>
          <p:sp>
            <p:nvSpPr>
              <p:cNvPr id="239" name="正方形/長方形 24"/>
              <p:cNvSpPr/>
              <p:nvPr/>
            </p:nvSpPr>
            <p:spPr>
              <a:xfrm>
                <a:off x="6711492" y="4572408"/>
                <a:ext cx="483577" cy="2271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sz="600" kern="1200" dirty="0">
                    <a:solidFill>
                      <a:schemeClr val="tx1"/>
                    </a:solidFill>
                    <a:effectLst/>
                    <a:latin typeface="Times New Roman" pitchFamily="18" charset="0"/>
                    <a:ea typeface="+mn-ea"/>
                    <a:cs typeface="Times New Roman" pitchFamily="18" charset="0"/>
                  </a:rPr>
                  <a:t>TABLET</a:t>
                </a:r>
                <a:endParaRPr lang="en-US" sz="600" dirty="0">
                  <a:solidFill>
                    <a:schemeClr val="tx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233" name="正方形/長方形 24"/>
            <p:cNvSpPr/>
            <p:nvPr/>
          </p:nvSpPr>
          <p:spPr>
            <a:xfrm>
              <a:off x="4879622" y="3935184"/>
              <a:ext cx="370747" cy="11740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1" lang="en-US" altLang="ja-JP" sz="6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SICB</a:t>
              </a:r>
              <a:endParaRPr kumimoji="1" lang="ja-JP" altLang="en-US" sz="600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02278" y="3497300"/>
              <a:ext cx="236221" cy="2278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pic>
          <p:nvPicPr>
            <p:cNvPr id="235" name="図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6842" y="2987028"/>
              <a:ext cx="391127" cy="3937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sp>
          <p:nvSpPr>
            <p:cNvPr id="236" name="Plus 235"/>
            <p:cNvSpPr/>
            <p:nvPr/>
          </p:nvSpPr>
          <p:spPr bwMode="auto">
            <a:xfrm rot="2549077">
              <a:off x="5023652" y="2739851"/>
              <a:ext cx="929101" cy="801593"/>
            </a:xfrm>
            <a:prstGeom prst="mathPlus">
              <a:avLst>
                <a:gd name="adj1" fmla="val 2314"/>
              </a:avLst>
            </a:prstGeom>
            <a:solidFill>
              <a:srgbClr val="FF0000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37" name="TextBox 2"/>
            <p:cNvSpPr txBox="1"/>
            <p:nvPr/>
          </p:nvSpPr>
          <p:spPr>
            <a:xfrm>
              <a:off x="5425389" y="2584418"/>
              <a:ext cx="2817680" cy="34144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defRPr/>
              </a:pPr>
              <a:r>
                <a:rPr lang="en-US" sz="1800" b="1" i="0" dirty="0" err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Hệ</a:t>
              </a:r>
              <a:r>
                <a:rPr lang="en-US" sz="1800" b="1" i="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1800" b="1" i="0" dirty="0" err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thống</a:t>
              </a:r>
              <a:r>
                <a:rPr lang="en-US" sz="1800" b="1" i="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 SSIS </a:t>
              </a:r>
              <a:r>
                <a:rPr lang="en-US" sz="1800" b="1" i="0" dirty="0" err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và</a:t>
              </a:r>
              <a:r>
                <a:rPr lang="en-US" sz="1800" b="1" i="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 F-VSI</a:t>
              </a:r>
              <a:endParaRPr lang="en-US" sz="1800" i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imes New Roman" pitchFamily="18" charset="0"/>
              </a:endParaRPr>
            </a:p>
          </p:txBody>
        </p:sp>
      </p:grpSp>
      <p:sp>
        <p:nvSpPr>
          <p:cNvPr id="291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ĐỐI SÁCH</a:t>
            </a:r>
          </a:p>
        </p:txBody>
      </p:sp>
      <p:sp>
        <p:nvSpPr>
          <p:cNvPr id="292" name="Rectangular Callout 291"/>
          <p:cNvSpPr/>
          <p:nvPr/>
        </p:nvSpPr>
        <p:spPr bwMode="auto">
          <a:xfrm>
            <a:off x="4702575" y="3394261"/>
            <a:ext cx="1032571" cy="545367"/>
          </a:xfrm>
          <a:prstGeom prst="wedgeRectCallout">
            <a:avLst>
              <a:gd name="adj1" fmla="val 30646"/>
              <a:gd name="adj2" fmla="val -89713"/>
            </a:avLst>
          </a:prstGeom>
          <a:solidFill>
            <a:srgbClr val="66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400" dirty="0" err="1">
                <a:latin typeface="+mj-lt"/>
                <a:ea typeface="ＭＳ Ｐゴシック" pitchFamily="34" charset="-128"/>
              </a:rPr>
              <a:t>Loại</a:t>
            </a:r>
            <a:r>
              <a:rPr kumimoji="1" lang="en-US" sz="14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400" dirty="0" err="1">
                <a:latin typeface="+mj-lt"/>
                <a:ea typeface="ＭＳ Ｐゴシック" pitchFamily="34" charset="-128"/>
              </a:rPr>
              <a:t>bỏ</a:t>
            </a:r>
            <a:r>
              <a:rPr lang="en-US" sz="1400" dirty="0">
                <a:latin typeface="+mj-lt"/>
                <a:ea typeface="ＭＳ Ｐゴシック" pitchFamily="34" charset="-128"/>
              </a:rPr>
              <a:t> 1 Server </a:t>
            </a:r>
            <a:endParaRPr kumimoji="1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293" name="Rectangular Callout 292"/>
          <p:cNvSpPr/>
          <p:nvPr/>
        </p:nvSpPr>
        <p:spPr bwMode="auto">
          <a:xfrm>
            <a:off x="7344916" y="2858394"/>
            <a:ext cx="1255388" cy="534053"/>
          </a:xfrm>
          <a:prstGeom prst="wedgeRectCallout">
            <a:avLst>
              <a:gd name="adj1" fmla="val 150"/>
              <a:gd name="adj2" fmla="val -37112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ja-JP" sz="1400" b="1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rPr>
              <a:t>FVSI Server</a:t>
            </a:r>
          </a:p>
          <a:p>
            <a:pPr algn="l"/>
            <a:r>
              <a:rPr lang="en-US" altLang="ja-JP" sz="1400" b="1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rPr>
              <a:t>SSIS Server</a:t>
            </a:r>
            <a:endParaRPr lang="ja-JP" altLang="en-US" sz="1400" b="1" dirty="0">
              <a:solidFill>
                <a:sysClr val="windowText" lastClr="000000"/>
              </a:solidFill>
              <a:latin typeface="Times New Roman" pitchFamily="18" charset="0"/>
              <a:ea typeface="Meiryo UI" panose="020B0604030504040204" pitchFamily="50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image00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0"/>
          <a:stretch/>
        </p:blipFill>
        <p:spPr bwMode="auto">
          <a:xfrm>
            <a:off x="5148542" y="2548755"/>
            <a:ext cx="4077395" cy="2061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 bwMode="auto">
          <a:xfrm>
            <a:off x="190113" y="432818"/>
            <a:ext cx="6172211" cy="5337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4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thiết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kế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XRSOL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29782" y="2129655"/>
            <a:ext cx="4374263" cy="3707727"/>
            <a:chOff x="177952" y="1573822"/>
            <a:chExt cx="4275894" cy="4453355"/>
          </a:xfrm>
        </p:grpSpPr>
        <p:sp>
          <p:nvSpPr>
            <p:cNvPr id="26" name="Rectangle 25"/>
            <p:cNvSpPr/>
            <p:nvPr/>
          </p:nvSpPr>
          <p:spPr bwMode="auto">
            <a:xfrm>
              <a:off x="183602" y="1581779"/>
              <a:ext cx="882175" cy="4347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800" dirty="0">
                  <a:solidFill>
                    <a:srgbClr val="FF0000"/>
                  </a:solidFill>
                  <a:latin typeface="+mj-lt"/>
                </a:rPr>
                <a:t>Before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177952" y="1573822"/>
              <a:ext cx="4275894" cy="44533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987373" y="2128881"/>
            <a:ext cx="4382148" cy="3708501"/>
            <a:chOff x="4601479" y="1572471"/>
            <a:chExt cx="4382148" cy="4454706"/>
          </a:xfrm>
        </p:grpSpPr>
        <p:sp>
          <p:nvSpPr>
            <p:cNvPr id="29" name="Rectangle 28"/>
            <p:cNvSpPr/>
            <p:nvPr/>
          </p:nvSpPr>
          <p:spPr bwMode="auto">
            <a:xfrm>
              <a:off x="4602041" y="1572471"/>
              <a:ext cx="795226" cy="4348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1800" dirty="0">
                  <a:solidFill>
                    <a:srgbClr val="0000FF"/>
                  </a:solidFill>
                  <a:latin typeface="+mj-lt"/>
                </a:rPr>
                <a:t>After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01479" y="1573823"/>
              <a:ext cx="4382148" cy="4453354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</p:grpSp>
      <p:sp>
        <p:nvSpPr>
          <p:cNvPr id="31" name="Rectangular Callout 30"/>
          <p:cNvSpPr/>
          <p:nvPr/>
        </p:nvSpPr>
        <p:spPr bwMode="auto">
          <a:xfrm>
            <a:off x="5686747" y="4770555"/>
            <a:ext cx="2886683" cy="433096"/>
          </a:xfrm>
          <a:prstGeom prst="wedgeRectCallout">
            <a:avLst>
              <a:gd name="adj1" fmla="val -8809"/>
              <a:gd name="adj2" fmla="val -103625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800" dirty="0" err="1">
                <a:latin typeface="+mj-lt"/>
                <a:ea typeface="ＭＳ Ｐゴシック" pitchFamily="34" charset="-128"/>
              </a:rPr>
              <a:t>Loại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bỏ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6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cổng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kế</a:t>
            </a:r>
            <a:r>
              <a:rPr lang="en-US" sz="1800" dirty="0" err="1">
                <a:latin typeface="+mj-lt"/>
                <a:ea typeface="ＭＳ Ｐゴシック" pitchFamily="34" charset="-128"/>
              </a:rPr>
              <a:t>t</a:t>
            </a:r>
            <a:r>
              <a:rPr lang="en-US" sz="1800" dirty="0">
                <a:latin typeface="+mj-lt"/>
                <a:ea typeface="ＭＳ Ｐゴシック" pitchFamily="34" charset="-128"/>
              </a:rPr>
              <a:t> </a:t>
            </a:r>
            <a:r>
              <a:rPr lang="en-US" sz="1800" dirty="0" err="1">
                <a:latin typeface="+mj-lt"/>
                <a:ea typeface="ＭＳ Ｐゴシック" pitchFamily="34" charset="-128"/>
              </a:rPr>
              <a:t>nối</a:t>
            </a:r>
            <a:r>
              <a:rPr lang="en-US" sz="1800" dirty="0">
                <a:latin typeface="+mj-lt"/>
                <a:ea typeface="ＭＳ Ｐゴシック" pitchFamily="34" charset="-128"/>
              </a:rPr>
              <a:t> 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31659" y="5384626"/>
            <a:ext cx="4982981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FF0000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FF0000"/>
                </a:solidFill>
              </a:rPr>
              <a:t>88.8Triệu </a:t>
            </a:r>
            <a:r>
              <a:rPr lang="en-US" sz="1800" dirty="0" err="1">
                <a:solidFill>
                  <a:srgbClr val="FF0000"/>
                </a:solidFill>
              </a:rPr>
              <a:t>đồng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04045" y="5376432"/>
            <a:ext cx="446547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defTabSz="914400">
              <a:defRPr sz="16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sz="1800" dirty="0"/>
              <a:t>Chi </a:t>
            </a:r>
            <a:r>
              <a:rPr lang="en-US" sz="1800" dirty="0" err="1"/>
              <a:t>phí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1 line CH2 </a:t>
            </a:r>
            <a:r>
              <a:rPr lang="en-US" sz="1800" b="1" dirty="0">
                <a:solidFill>
                  <a:srgbClr val="0000FF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0000FF"/>
                </a:solidFill>
              </a:rPr>
              <a:t>80.8 </a:t>
            </a:r>
            <a:r>
              <a:rPr lang="en-US" sz="1800" dirty="0" err="1">
                <a:solidFill>
                  <a:srgbClr val="0000FF"/>
                </a:solidFill>
              </a:rPr>
              <a:t>Triệu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đồng</a:t>
            </a:r>
            <a:endParaRPr lang="en-US" sz="1800" dirty="0">
              <a:solidFill>
                <a:srgbClr val="0000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0114" y="5937713"/>
            <a:ext cx="9439662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defTabSz="914400">
              <a:defRPr sz="2400" b="1">
                <a:solidFill>
                  <a:srgbClr val="0000FF"/>
                </a:solidFill>
                <a:latin typeface="+mj-lt"/>
                <a:cs typeface="Times New Roman" pitchFamily="18" charset="0"/>
              </a:defRPr>
            </a:lvl1pPr>
          </a:lstStyle>
          <a:p>
            <a:r>
              <a:rPr lang="ja-JP" altLang="en-US" sz="2300" dirty="0">
                <a:sym typeface="Wingdings" panose="05000000000000000000" pitchFamily="2" charset="2"/>
              </a:rPr>
              <a:t>◆ </a:t>
            </a:r>
            <a:r>
              <a:rPr lang="en-US" sz="2300" dirty="0" err="1"/>
              <a:t>Hiệu</a:t>
            </a:r>
            <a:r>
              <a:rPr lang="en-US" sz="2300" dirty="0"/>
              <a:t> </a:t>
            </a:r>
            <a:r>
              <a:rPr lang="en-US" sz="2300" dirty="0" err="1"/>
              <a:t>quả</a:t>
            </a:r>
            <a:r>
              <a:rPr lang="en-US" sz="2300" dirty="0"/>
              <a:t> </a:t>
            </a:r>
            <a:r>
              <a:rPr lang="en-US" sz="2300" dirty="0" err="1"/>
              <a:t>cải</a:t>
            </a:r>
            <a:r>
              <a:rPr lang="en-US" sz="2300" dirty="0"/>
              <a:t> </a:t>
            </a:r>
            <a:r>
              <a:rPr lang="en-US" sz="2300" dirty="0" err="1"/>
              <a:t>thiện</a:t>
            </a:r>
            <a:r>
              <a:rPr lang="en-US" sz="2300" dirty="0"/>
              <a:t> 5 line CH2 ≈ 40 </a:t>
            </a:r>
            <a:r>
              <a:rPr lang="en-US" sz="2300" dirty="0" err="1"/>
              <a:t>Triệu</a:t>
            </a:r>
            <a:r>
              <a:rPr lang="en-US" sz="2300" dirty="0"/>
              <a:t> </a:t>
            </a:r>
            <a:r>
              <a:rPr lang="en-US" sz="2300" dirty="0" err="1"/>
              <a:t>đồng</a:t>
            </a:r>
            <a:r>
              <a:rPr lang="en-US" sz="2300" dirty="0"/>
              <a:t> </a:t>
            </a:r>
          </a:p>
          <a:p>
            <a:r>
              <a:rPr lang="en-US" altLang="ja-JP" sz="2300" dirty="0"/>
              <a:t>                                                        ≈ 0,25 </a:t>
            </a:r>
            <a:r>
              <a:rPr lang="en-US" altLang="ja-JP" sz="2300" dirty="0" err="1"/>
              <a:t>Triệu</a:t>
            </a:r>
            <a:r>
              <a:rPr lang="en-US" altLang="ja-JP" sz="2300" dirty="0"/>
              <a:t> </a:t>
            </a:r>
            <a:r>
              <a:rPr lang="en-US" altLang="ja-JP" sz="2300" dirty="0" err="1"/>
              <a:t>yên</a:t>
            </a:r>
            <a:endParaRPr lang="en-US" sz="2300" dirty="0"/>
          </a:p>
        </p:txBody>
      </p:sp>
      <p:sp>
        <p:nvSpPr>
          <p:cNvPr id="35" name="Rectangle 34"/>
          <p:cNvSpPr/>
          <p:nvPr/>
        </p:nvSpPr>
        <p:spPr bwMode="auto">
          <a:xfrm>
            <a:off x="440946" y="907756"/>
            <a:ext cx="9275709" cy="10273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>
              <a:defRPr/>
            </a:pPr>
            <a:r>
              <a:rPr lang="en-US" altLang="ja-JP" sz="1800" dirty="0" err="1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Hiện</a:t>
            </a:r>
            <a:r>
              <a:rPr lang="en-US" altLang="ja-JP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trạng</a:t>
            </a:r>
            <a:r>
              <a:rPr lang="en-US" altLang="ja-JP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Xác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nhận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thực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tế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dùng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điều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khiển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XRSOL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một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số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chức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năng</a:t>
            </a: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không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trong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kiểm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r>
              <a:rPr lang="en-US" altLang="ja-JP" sz="1800" dirty="0" err="1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Đối</a:t>
            </a:r>
            <a:r>
              <a:rPr lang="en-US" altLang="ja-JP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sách</a:t>
            </a:r>
            <a:r>
              <a:rPr lang="en-US" altLang="ja-JP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:    </a:t>
            </a:r>
            <a:r>
              <a:rPr lang="ja-JP" altLang="en-US" sz="11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Thảo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luận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FJD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yêu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cầu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sản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xuất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kỹ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thuật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XRSOL, 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loại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bỏ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một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số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chức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năng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không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để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cắt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giảm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chi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phí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6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ĐỐI SÁCH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88" y="2613226"/>
            <a:ext cx="3960000" cy="195887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 bwMode="auto">
          <a:xfrm>
            <a:off x="1848757" y="3772529"/>
            <a:ext cx="1326731" cy="53983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40" name="Rectangular Callout 39"/>
          <p:cNvSpPr/>
          <p:nvPr/>
        </p:nvSpPr>
        <p:spPr bwMode="auto">
          <a:xfrm>
            <a:off x="1120941" y="4749676"/>
            <a:ext cx="3233316" cy="453975"/>
          </a:xfrm>
          <a:prstGeom prst="wedgeRectCallout">
            <a:avLst>
              <a:gd name="adj1" fmla="val -5288"/>
              <a:gd name="adj2" fmla="val -146125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800" dirty="0" err="1">
                <a:latin typeface="+mj-lt"/>
                <a:ea typeface="ＭＳ Ｐゴシック" pitchFamily="34" charset="-128"/>
              </a:rPr>
              <a:t>Không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sử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dụng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6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cổng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kết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nối</a:t>
            </a:r>
            <a:endParaRPr kumimoji="1" lang="en-US" sz="1800" dirty="0">
              <a:solidFill>
                <a:srgbClr val="FF0000"/>
              </a:solidFill>
              <a:latin typeface="+mj-lt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-51370" y="498840"/>
            <a:ext cx="7355732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5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kỹ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thuật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xuất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endParaRPr lang="en-US" sz="2000" b="1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87778" y="2365176"/>
            <a:ext cx="8982356" cy="3750438"/>
            <a:chOff x="168996" y="1572471"/>
            <a:chExt cx="8982356" cy="4414380"/>
          </a:xfrm>
        </p:grpSpPr>
        <p:sp>
          <p:nvSpPr>
            <p:cNvPr id="27" name="Rectangle 26"/>
            <p:cNvSpPr/>
            <p:nvPr/>
          </p:nvSpPr>
          <p:spPr bwMode="auto">
            <a:xfrm>
              <a:off x="174837" y="1582472"/>
              <a:ext cx="882176" cy="4388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800" dirty="0">
                  <a:solidFill>
                    <a:srgbClr val="FF0000"/>
                  </a:solidFill>
                  <a:latin typeface="+mj-lt"/>
                </a:rPr>
                <a:t>Before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68996" y="1573823"/>
              <a:ext cx="4374322" cy="44130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644833" y="1572471"/>
              <a:ext cx="795226" cy="4388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+mj-lt"/>
                </a:rPr>
                <a:t>After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43423" y="1573823"/>
              <a:ext cx="4507929" cy="4413028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58304" y="5611298"/>
            <a:ext cx="453716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FF0000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FF0000"/>
                </a:solidFill>
              </a:rPr>
              <a:t>8.5 (</a:t>
            </a:r>
            <a:r>
              <a:rPr lang="en-US" sz="1800" dirty="0" err="1">
                <a:solidFill>
                  <a:srgbClr val="FF0000"/>
                </a:solidFill>
              </a:rPr>
              <a:t>Triệu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đồng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62100" y="5746282"/>
            <a:ext cx="4733577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0000FF"/>
                </a:solidFill>
                <a:cs typeface="Times New Roman" pitchFamily="18" charset="0"/>
              </a:rPr>
              <a:t>≈</a:t>
            </a:r>
            <a:r>
              <a:rPr lang="en-US" sz="1800" dirty="0">
                <a:solidFill>
                  <a:srgbClr val="0000FF"/>
                </a:solidFill>
              </a:rPr>
              <a:t> 5,3 (</a:t>
            </a:r>
            <a:r>
              <a:rPr lang="en-US" sz="1800" dirty="0" err="1">
                <a:solidFill>
                  <a:srgbClr val="0000FF"/>
                </a:solidFill>
              </a:rPr>
              <a:t>Triệu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đồng</a:t>
            </a:r>
            <a:r>
              <a:rPr lang="en-US" sz="18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412393" y="6103961"/>
            <a:ext cx="9906000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defTabSz="914400">
              <a:defRPr sz="2400" b="1">
                <a:solidFill>
                  <a:srgbClr val="0000FF"/>
                </a:solidFill>
                <a:latin typeface="+mj-lt"/>
                <a:cs typeface="Times New Roman" pitchFamily="18" charset="0"/>
              </a:defRPr>
            </a:lvl1pPr>
          </a:lstStyle>
          <a:p>
            <a:r>
              <a:rPr lang="en-US" sz="2300" dirty="0"/>
              <a:t> </a:t>
            </a:r>
            <a:r>
              <a:rPr lang="ja-JP" altLang="en-US" sz="2300" dirty="0">
                <a:sym typeface="Wingdings" panose="05000000000000000000" pitchFamily="2" charset="2"/>
              </a:rPr>
              <a:t>◆ </a:t>
            </a:r>
            <a:r>
              <a:rPr lang="en-US" sz="2300" dirty="0" err="1"/>
              <a:t>Hiệu</a:t>
            </a:r>
            <a:r>
              <a:rPr lang="en-US" sz="2300" dirty="0"/>
              <a:t> </a:t>
            </a:r>
            <a:r>
              <a:rPr lang="en-US" sz="2300" dirty="0" err="1"/>
              <a:t>quả</a:t>
            </a:r>
            <a:r>
              <a:rPr lang="en-US" sz="2300" dirty="0"/>
              <a:t> </a:t>
            </a:r>
            <a:r>
              <a:rPr lang="en-US" sz="2300" dirty="0" err="1"/>
              <a:t>cải</a:t>
            </a:r>
            <a:r>
              <a:rPr lang="en-US" sz="2300" dirty="0"/>
              <a:t> </a:t>
            </a:r>
            <a:r>
              <a:rPr lang="en-US" sz="2300" dirty="0" err="1"/>
              <a:t>thiện</a:t>
            </a:r>
            <a:r>
              <a:rPr lang="en-US" sz="2300" dirty="0"/>
              <a:t> 5 line CH2 ≈ 16 </a:t>
            </a:r>
            <a:r>
              <a:rPr lang="en-US" sz="2300" dirty="0" err="1"/>
              <a:t>Triệu</a:t>
            </a:r>
            <a:r>
              <a:rPr lang="en-US" sz="2300" dirty="0"/>
              <a:t> </a:t>
            </a:r>
            <a:r>
              <a:rPr lang="en-US" sz="2300" dirty="0" err="1"/>
              <a:t>đồng</a:t>
            </a:r>
            <a:r>
              <a:rPr lang="en-US" sz="2300" dirty="0"/>
              <a:t> </a:t>
            </a:r>
          </a:p>
          <a:p>
            <a:r>
              <a:rPr lang="en-US" altLang="ja-JP" sz="2300" dirty="0"/>
              <a:t>                                                       ≈ 0,1 </a:t>
            </a:r>
            <a:r>
              <a:rPr lang="en-US" altLang="ja-JP" sz="2300" dirty="0" err="1"/>
              <a:t>Triệu</a:t>
            </a:r>
            <a:r>
              <a:rPr lang="en-US" altLang="ja-JP" sz="2300" dirty="0"/>
              <a:t> </a:t>
            </a:r>
            <a:r>
              <a:rPr lang="en-US" altLang="ja-JP" sz="2300" dirty="0" err="1"/>
              <a:t>yên</a:t>
            </a:r>
            <a:endParaRPr lang="en-US" altLang="ja-JP" sz="23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2469146" y="2513599"/>
            <a:ext cx="2071461" cy="2853690"/>
            <a:chOff x="932867" y="2443532"/>
            <a:chExt cx="2197195" cy="3368902"/>
          </a:xfrm>
        </p:grpSpPr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867" y="2443532"/>
              <a:ext cx="2197195" cy="3368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6" name="Rectangle 35"/>
            <p:cNvSpPr/>
            <p:nvPr/>
          </p:nvSpPr>
          <p:spPr bwMode="auto">
            <a:xfrm>
              <a:off x="2189285" y="3068503"/>
              <a:ext cx="439615" cy="47478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>
                <a:solidFill>
                  <a:srgbClr val="000000"/>
                </a:solidFill>
                <a:latin typeface="+mj-lt"/>
              </a:endParaRPr>
            </a:p>
          </p:txBody>
        </p:sp>
      </p:grp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62" y="2672502"/>
            <a:ext cx="2135404" cy="3032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8" name="Group 37"/>
          <p:cNvGrpSpPr/>
          <p:nvPr/>
        </p:nvGrpSpPr>
        <p:grpSpPr>
          <a:xfrm>
            <a:off x="5115250" y="2772023"/>
            <a:ext cx="1908502" cy="2287869"/>
            <a:chOff x="5274224" y="2744397"/>
            <a:chExt cx="1908502" cy="2180813"/>
          </a:xfrm>
        </p:grpSpPr>
        <p:sp>
          <p:nvSpPr>
            <p:cNvPr id="39" name="Rounded Rectangle 38"/>
            <p:cNvSpPr/>
            <p:nvPr/>
          </p:nvSpPr>
          <p:spPr bwMode="auto">
            <a:xfrm>
              <a:off x="5274224" y="3057193"/>
              <a:ext cx="1908502" cy="1868017"/>
            </a:xfrm>
            <a:prstGeom prst="roundRect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ＭＳ Ｐゴシック" pitchFamily="34" charset="-128"/>
              </a:endParaRPr>
            </a:p>
          </p:txBody>
        </p:sp>
        <p:pic>
          <p:nvPicPr>
            <p:cNvPr id="40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60" t="9747"/>
            <a:stretch/>
          </p:blipFill>
          <p:spPr bwMode="auto">
            <a:xfrm>
              <a:off x="5351973" y="3675423"/>
              <a:ext cx="1787512" cy="1095053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Rectangular Callout 40"/>
            <p:cNvSpPr/>
            <p:nvPr/>
          </p:nvSpPr>
          <p:spPr bwMode="auto">
            <a:xfrm>
              <a:off x="5300239" y="2744397"/>
              <a:ext cx="1839246" cy="857177"/>
            </a:xfrm>
            <a:prstGeom prst="wedgeRectCallout">
              <a:avLst>
                <a:gd name="adj1" fmla="val -16767"/>
                <a:gd name="adj2" fmla="val -38956"/>
              </a:avLst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Thiết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lập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chiều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dài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nhãn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đạt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bằng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chương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trình</a:t>
              </a:r>
              <a:endParaRPr kumimoji="1" lang="en-US" sz="1600" dirty="0">
                <a:solidFill>
                  <a:srgbClr val="000000"/>
                </a:solidFill>
                <a:latin typeface="+mj-lt"/>
              </a:endParaRPr>
            </a:p>
          </p:txBody>
        </p:sp>
      </p:grpSp>
      <p:sp>
        <p:nvSpPr>
          <p:cNvPr id="42" name="Rectangular Callout 41"/>
          <p:cNvSpPr/>
          <p:nvPr/>
        </p:nvSpPr>
        <p:spPr bwMode="auto">
          <a:xfrm>
            <a:off x="623754" y="3440968"/>
            <a:ext cx="1755710" cy="1081036"/>
          </a:xfrm>
          <a:prstGeom prst="wedgeRectCallout">
            <a:avLst>
              <a:gd name="adj1" fmla="val 123058"/>
              <a:gd name="adj2" fmla="val -62129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000000"/>
                </a:solidFill>
                <a:latin typeface="+mj-lt"/>
              </a:rPr>
              <a:t>Thiết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lập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chiều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dài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nhãn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bằng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cơ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cấu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điều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chỉnh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bằng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tay</a:t>
            </a:r>
            <a:endParaRPr kumimoji="1" lang="en-US" sz="1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3" name="Rectangular Callout 42"/>
          <p:cNvSpPr/>
          <p:nvPr/>
        </p:nvSpPr>
        <p:spPr bwMode="auto">
          <a:xfrm>
            <a:off x="7341933" y="2388028"/>
            <a:ext cx="1835067" cy="572344"/>
          </a:xfrm>
          <a:prstGeom prst="wedgeRectCallout">
            <a:avLst>
              <a:gd name="adj1" fmla="val 32448"/>
              <a:gd name="adj2" fmla="val 94153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Không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sử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dụng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nút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điều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chỉnh</a:t>
            </a:r>
            <a:endParaRPr kumimoji="1" lang="en-US" sz="1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8606348" y="3302910"/>
            <a:ext cx="348598" cy="42016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49382" y="892150"/>
            <a:ext cx="9656618" cy="13918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>
              <a:defRPr/>
            </a:pP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Hiện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trạng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Sử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xuất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chỉnh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bằng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tay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cao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Tốn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thời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gian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chỉnh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Khó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quản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lý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được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ja-JP" alt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→</a:t>
            </a:r>
            <a:r>
              <a:rPr lang="en-US" altLang="ja-JP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tổn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thất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  <a:endParaRPr lang="en-US" sz="17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Đối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sách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Thảo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luận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FJD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kỹ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thuật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xuất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,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chỉnh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endParaRPr lang="en-US" sz="17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bằng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chương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trình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rẻ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hơn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và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thể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quản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lý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chính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xác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6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ĐỐI SÁCH</a:t>
            </a:r>
          </a:p>
        </p:txBody>
      </p:sp>
      <p:sp>
        <p:nvSpPr>
          <p:cNvPr id="47" name="Rectangular Callout 46"/>
          <p:cNvSpPr/>
          <p:nvPr/>
        </p:nvSpPr>
        <p:spPr bwMode="auto">
          <a:xfrm>
            <a:off x="5228804" y="5131791"/>
            <a:ext cx="1781596" cy="345373"/>
          </a:xfrm>
          <a:prstGeom prst="wedgeRectCallout">
            <a:avLst>
              <a:gd name="adj1" fmla="val -13190"/>
              <a:gd name="adj2" fmla="val -131700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400" dirty="0" err="1">
                <a:solidFill>
                  <a:srgbClr val="000000"/>
                </a:solidFill>
                <a:latin typeface="+mj-lt"/>
              </a:rPr>
              <a:t>Chiều</a:t>
            </a:r>
            <a:r>
              <a:rPr kumimoji="1"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400" dirty="0" err="1">
                <a:solidFill>
                  <a:srgbClr val="000000"/>
                </a:solidFill>
                <a:latin typeface="+mj-lt"/>
              </a:rPr>
              <a:t>dài</a:t>
            </a:r>
            <a:r>
              <a:rPr kumimoji="1"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400" dirty="0" err="1">
                <a:solidFill>
                  <a:srgbClr val="000000"/>
                </a:solidFill>
                <a:latin typeface="+mj-lt"/>
              </a:rPr>
              <a:t>nhãn</a:t>
            </a:r>
            <a:r>
              <a:rPr kumimoji="1"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400" dirty="0" err="1">
                <a:solidFill>
                  <a:srgbClr val="000000"/>
                </a:solidFill>
                <a:latin typeface="+mj-lt"/>
              </a:rPr>
              <a:t>đạt</a:t>
            </a:r>
            <a:endParaRPr kumimoji="1" lang="en-US" sz="14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173067" y="144026"/>
            <a:ext cx="392076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ja-JP"/>
            </a:defPPr>
            <a:lvl1pPr marL="342900" indent="-342900" defTabSz="914400">
              <a:defRPr sz="2400" b="1">
                <a:solidFill>
                  <a:srgbClr val="333399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7. XÁC NHẬN HIỆU QUẢ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974657"/>
            <a:ext cx="9841345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◆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Hiệu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quả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cải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thiện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5 line CH2 ≈ </a:t>
            </a:r>
            <a:r>
              <a:rPr lang="en-US" altLang="ja-JP" sz="2300" b="1" dirty="0">
                <a:solidFill>
                  <a:srgbClr val="0000FF"/>
                </a:solidFill>
                <a:sym typeface="Wingdings" panose="05000000000000000000" pitchFamily="2" charset="2"/>
              </a:rPr>
              <a:t>3.4 </a:t>
            </a:r>
            <a:r>
              <a:rPr lang="en-US" altLang="ja-JP" sz="2300" b="1" dirty="0" err="1">
                <a:solidFill>
                  <a:srgbClr val="0000FF"/>
                </a:solidFill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sym typeface="Wingdings" panose="05000000000000000000" pitchFamily="2" charset="2"/>
              </a:rPr>
              <a:t>yên</a:t>
            </a:r>
            <a:endParaRPr lang="en-US" altLang="ja-JP" sz="2300" b="1" dirty="0">
              <a:solidFill>
                <a:srgbClr val="0000FF"/>
              </a:solidFill>
              <a:sym typeface="Wingdings" panose="05000000000000000000" pitchFamily="2" charset="2"/>
            </a:endParaRPr>
          </a:p>
          <a:p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                                                           ≈ 544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đồng</a:t>
            </a:r>
            <a:endParaRPr lang="en-US" altLang="ja-JP" sz="2300" b="1" dirty="0">
              <a:solidFill>
                <a:srgbClr val="0000FF"/>
              </a:solidFill>
              <a:cs typeface="Times New Roman" pitchFamily="18" charset="0"/>
              <a:sym typeface="Wingdings" panose="05000000000000000000" pitchFamily="2" charset="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841974"/>
              </p:ext>
            </p:extLst>
          </p:nvPr>
        </p:nvGraphicFramePr>
        <p:xfrm>
          <a:off x="422687" y="672858"/>
          <a:ext cx="9160532" cy="5218981"/>
        </p:xfrm>
        <a:graphic>
          <a:graphicData uri="http://schemas.openxmlformats.org/drawingml/2006/table">
            <a:tbl>
              <a:tblPr/>
              <a:tblGrid>
                <a:gridCol w="366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0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4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4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4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66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Tên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thiết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bị</a:t>
                      </a:r>
                      <a:endParaRPr lang="en-N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Trước cải thiện</a:t>
                      </a:r>
                      <a:b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(Triệu yên)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Sau cải thiện</a:t>
                      </a:r>
                      <a:b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(Triệu yên)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Hiệu quả</a:t>
                      </a:r>
                      <a:b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(Triệu yên)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Cylinder,Air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connector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0.463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0.203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0.26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Tấm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lắp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ghép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bảng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kiểm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Flat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0.317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0.127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0.19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Server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hệ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thống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SSIS, FVSI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0.19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0.16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Thiết bị điều khiển khí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0.555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0.505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Máy xuất nhãn đạt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0.053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0.033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0.02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5382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Tổng hiệu quả 1 line CH2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0.68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160534" y="190721"/>
            <a:ext cx="395007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ja-JP"/>
            </a:defPPr>
            <a:lvl1pPr marL="342900" indent="-342900" defTabSz="914400">
              <a:defRPr sz="2400" b="1">
                <a:solidFill>
                  <a:srgbClr val="333399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7. XÁC NHẬN HIỆU QUẢ</a:t>
            </a:r>
            <a:endParaRPr 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309992" y="1414331"/>
            <a:ext cx="891664" cy="460013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Triệu</a:t>
            </a:r>
            <a:r>
              <a:rPr lang="en-US" sz="1600" b="1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r>
              <a:rPr lang="en-US" sz="1600" b="1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ên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1945" y="5734050"/>
            <a:ext cx="8798557" cy="78891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Thực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tích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: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Cắt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giảm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được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3.4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triệu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yên</a:t>
            </a:r>
            <a:endParaRPr lang="en-US" sz="24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Tahoma" panose="020B0604030504040204" pitchFamily="34" charset="0"/>
            </a:endParaRPr>
          </a:p>
          <a:p>
            <a:pPr algn="l"/>
            <a:r>
              <a:rPr lang="ja-JP" alt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→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Giảm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25% chi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phí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mua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thiết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bị</a:t>
            </a:r>
            <a:r>
              <a:rPr lang="ja-JP" alt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vượt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kinh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phí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đầu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tư</a:t>
            </a:r>
            <a:endParaRPr lang="en-US" sz="24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2789472"/>
              </p:ext>
            </p:extLst>
          </p:nvPr>
        </p:nvGraphicFramePr>
        <p:xfrm>
          <a:off x="340984" y="812800"/>
          <a:ext cx="9260477" cy="4514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806900" y="1340089"/>
            <a:ext cx="2883148" cy="1417432"/>
            <a:chOff x="3651475" y="-489467"/>
            <a:chExt cx="2883148" cy="1417432"/>
          </a:xfrm>
        </p:grpSpPr>
        <p:sp>
          <p:nvSpPr>
            <p:cNvPr id="8" name="Explosion 1 7"/>
            <p:cNvSpPr/>
            <p:nvPr/>
          </p:nvSpPr>
          <p:spPr bwMode="auto">
            <a:xfrm>
              <a:off x="3651475" y="-489467"/>
              <a:ext cx="2883148" cy="1417432"/>
            </a:xfrm>
            <a:prstGeom prst="irregularSeal1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Rounded Rectangular Callout 8"/>
            <p:cNvSpPr/>
            <p:nvPr/>
          </p:nvSpPr>
          <p:spPr bwMode="auto">
            <a:xfrm>
              <a:off x="4183453" y="-185218"/>
              <a:ext cx="1819191" cy="808934"/>
            </a:xfrm>
            <a:prstGeom prst="wedgeRoundRectCallout">
              <a:avLst>
                <a:gd name="adj1" fmla="val 18149"/>
                <a:gd name="adj2" fmla="val 15351"/>
                <a:gd name="adj3" fmla="val 16667"/>
              </a:avLst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Giảm</a:t>
              </a:r>
              <a:r>
                <a:rPr lang="en-US" sz="18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25% </a:t>
              </a:r>
              <a:r>
                <a:rPr lang="en-US" sz="180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Vượt</a:t>
              </a:r>
              <a:r>
                <a:rPr lang="en-US" sz="18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mục</a:t>
              </a:r>
              <a:r>
                <a:rPr lang="en-US" sz="18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tiêu</a:t>
              </a:r>
              <a:r>
                <a:rPr lang="en-US" sz="18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30454" y="177582"/>
            <a:ext cx="363553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ja-JP"/>
            </a:defPPr>
            <a:lvl1pPr marL="342900" indent="-342900" defTabSz="914400">
              <a:defRPr sz="2400" b="1">
                <a:solidFill>
                  <a:srgbClr val="333399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8. TIÊU CHUẨN HÓA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83343" y="995790"/>
            <a:ext cx="4534402" cy="2295728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eaLnBrk="0" hangingPunct="0">
              <a:defRPr sz="2000" b="1" i="0">
                <a:solidFill>
                  <a:srgbClr val="333399"/>
                </a:solidFill>
                <a:effectLst/>
                <a:latin typeface="+mj-lt"/>
                <a:ea typeface="+mj-ea"/>
                <a:cs typeface="+mj-cs"/>
              </a:defRPr>
            </a:lvl1pPr>
            <a:lvl2pPr eaLnBrk="0" hangingPunct="0"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2pPr>
            <a:lvl3pPr eaLnBrk="0" hangingPunct="0"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3pPr>
            <a:lvl4pPr eaLnBrk="0" hangingPunct="0"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4pPr>
            <a:lvl5pPr eaLnBrk="0" hangingPunct="0"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gá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lồng</a:t>
            </a:r>
            <a:r>
              <a:rPr lang="en-US" dirty="0"/>
              <a:t> </a:t>
            </a:r>
            <a:r>
              <a:rPr lang="en-US" dirty="0" err="1"/>
              <a:t>ghép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gá</a:t>
            </a:r>
            <a:r>
              <a:rPr lang="en-US" dirty="0"/>
              <a:t> EQM-002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397" b="25576"/>
          <a:stretch/>
        </p:blipFill>
        <p:spPr>
          <a:xfrm>
            <a:off x="701141" y="947153"/>
            <a:ext cx="3871611" cy="233463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4641992" y="3593073"/>
            <a:ext cx="4495212" cy="2441645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kumimoji="1" sz="2000" b="1" i="0">
                <a:solidFill>
                  <a:srgbClr val="333399"/>
                </a:solidFill>
                <a:effectLst/>
                <a:latin typeface="+mj-lt"/>
                <a:ea typeface="+mj-ea"/>
                <a:cs typeface="+mj-cs"/>
              </a:defRPr>
            </a:lvl1pPr>
            <a:lvl2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2pPr>
            <a:lvl3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3pPr>
            <a:lvl4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4pPr>
            <a:lvl5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lồng</a:t>
            </a:r>
            <a:r>
              <a:rPr lang="en-US" dirty="0"/>
              <a:t> </a:t>
            </a:r>
            <a:r>
              <a:rPr lang="en-US" dirty="0" err="1"/>
              <a:t>ghép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băng</a:t>
            </a:r>
            <a:r>
              <a:rPr lang="en-US" dirty="0"/>
              <a:t> </a:t>
            </a:r>
            <a:r>
              <a:rPr lang="en-US" dirty="0" err="1"/>
              <a:t>keo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FVS-441-015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84127" y="947153"/>
            <a:ext cx="8640622" cy="2431915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84126" y="3515255"/>
            <a:ext cx="8649207" cy="2606388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"/>
          <a:stretch/>
        </p:blipFill>
        <p:spPr bwMode="auto">
          <a:xfrm>
            <a:off x="701141" y="3617709"/>
            <a:ext cx="3892211" cy="237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897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859268" y="3637861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  <a:ln>
            <a:solidFill>
              <a:srgbClr val="0000FF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ctr" anchorCtr="0">
            <a:noAutofit/>
          </a:bodyPr>
          <a:lstStyle/>
          <a:p>
            <a:pPr algn="r" defTabSz="800100">
              <a:lnSpc>
                <a:spcPct val="90000"/>
              </a:lnSpc>
              <a:spcAft>
                <a:spcPct val="35000"/>
              </a:spcAft>
            </a:pPr>
            <a:r>
              <a:rPr lang="en-US" sz="18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Leader</a:t>
            </a:r>
          </a:p>
        </p:txBody>
      </p:sp>
      <p:sp>
        <p:nvSpPr>
          <p:cNvPr id="69" name="Freeform 68"/>
          <p:cNvSpPr/>
          <p:nvPr/>
        </p:nvSpPr>
        <p:spPr>
          <a:xfrm rot="4350613">
            <a:off x="1702805" y="4959732"/>
            <a:ext cx="2016000" cy="47913"/>
          </a:xfrm>
          <a:custGeom>
            <a:avLst/>
            <a:gdLst>
              <a:gd name="connsiteX0" fmla="*/ 0 w 782038"/>
              <a:gd name="connsiteY0" fmla="*/ 13315 h 26630"/>
              <a:gd name="connsiteX1" fmla="*/ 782038 w 782038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2038" h="26630">
                <a:moveTo>
                  <a:pt x="0" y="13315"/>
                </a:moveTo>
                <a:lnTo>
                  <a:pt x="782038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4168" tIns="-6237" rIns="384168" bIns="-6235" numCol="1" spcCol="1270" anchor="ctr" anchorCtr="0">
            <a:noAutofit/>
          </a:bodyPr>
          <a:lstStyle/>
          <a:p>
            <a:pPr defTabSz="222250">
              <a:lnSpc>
                <a:spcPct val="90000"/>
              </a:lnSpc>
              <a:spcAft>
                <a:spcPct val="35000"/>
              </a:spcAft>
            </a:pPr>
            <a:endParaRPr lang="en-US" sz="5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Freeform 67"/>
          <p:cNvSpPr/>
          <p:nvPr/>
        </p:nvSpPr>
        <p:spPr>
          <a:xfrm rot="3412837">
            <a:off x="2153459" y="4461375"/>
            <a:ext cx="1116000" cy="26630"/>
          </a:xfrm>
          <a:custGeom>
            <a:avLst/>
            <a:gdLst>
              <a:gd name="connsiteX0" fmla="*/ 0 w 782038"/>
              <a:gd name="connsiteY0" fmla="*/ 13315 h 26630"/>
              <a:gd name="connsiteX1" fmla="*/ 782038 w 782038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2038" h="26630">
                <a:moveTo>
                  <a:pt x="0" y="13315"/>
                </a:moveTo>
                <a:lnTo>
                  <a:pt x="782038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4168" tIns="-6237" rIns="384168" bIns="-6235" numCol="1" spcCol="1270" anchor="ctr" anchorCtr="0">
            <a:noAutofit/>
          </a:bodyPr>
          <a:lstStyle/>
          <a:p>
            <a:pPr defTabSz="222250">
              <a:lnSpc>
                <a:spcPct val="90000"/>
              </a:lnSpc>
              <a:spcAft>
                <a:spcPct val="35000"/>
              </a:spcAft>
            </a:pPr>
            <a:endParaRPr lang="en-US" sz="5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 rot="17132988">
            <a:off x="1559345" y="2901631"/>
            <a:ext cx="2301160" cy="26630"/>
          </a:xfrm>
          <a:custGeom>
            <a:avLst/>
            <a:gdLst>
              <a:gd name="connsiteX0" fmla="*/ 0 w 2301160"/>
              <a:gd name="connsiteY0" fmla="*/ 13315 h 26630"/>
              <a:gd name="connsiteX1" fmla="*/ 2301160 w 2301160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01160" h="26630">
                <a:moveTo>
                  <a:pt x="0" y="13315"/>
                </a:moveTo>
                <a:lnTo>
                  <a:pt x="2301160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05750" tIns="-44214" rIns="1105751" bIns="-44215" numCol="1" spcCol="1270" anchor="ctr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018368" y="1420928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</p:spPr>
        <p:style>
          <a:lnRef idx="3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b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 rot="17692822">
            <a:off x="1976803" y="3345018"/>
            <a:ext cx="1466244" cy="26630"/>
          </a:xfrm>
          <a:custGeom>
            <a:avLst/>
            <a:gdLst>
              <a:gd name="connsiteX0" fmla="*/ 0 w 1466244"/>
              <a:gd name="connsiteY0" fmla="*/ 13315 h 26630"/>
              <a:gd name="connsiteX1" fmla="*/ 1466244 w 1466244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66244" h="26630">
                <a:moveTo>
                  <a:pt x="0" y="13315"/>
                </a:moveTo>
                <a:lnTo>
                  <a:pt x="1466244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09166" tIns="-23341" rIns="709166" bIns="-23341" numCol="1" spcCol="1270" anchor="ctr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3018368" y="2398053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</p:spPr>
        <p:style>
          <a:lnRef idx="3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b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Freeform 17"/>
          <p:cNvSpPr/>
          <p:nvPr/>
        </p:nvSpPr>
        <p:spPr>
          <a:xfrm rot="19358926">
            <a:off x="2321296" y="3772867"/>
            <a:ext cx="782038" cy="26630"/>
          </a:xfrm>
          <a:custGeom>
            <a:avLst/>
            <a:gdLst>
              <a:gd name="connsiteX0" fmla="*/ 0 w 782038"/>
              <a:gd name="connsiteY0" fmla="*/ 13315 h 26630"/>
              <a:gd name="connsiteX1" fmla="*/ 782038 w 782038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2038" h="26630">
                <a:moveTo>
                  <a:pt x="0" y="13315"/>
                </a:moveTo>
                <a:lnTo>
                  <a:pt x="782038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4168" tIns="-6237" rIns="384168" bIns="-6235" numCol="1" spcCol="1270" anchor="ctr" anchorCtr="0">
            <a:noAutofit/>
          </a:bodyPr>
          <a:lstStyle/>
          <a:p>
            <a:pPr defTabSz="222250">
              <a:lnSpc>
                <a:spcPct val="90000"/>
              </a:lnSpc>
              <a:spcAft>
                <a:spcPct val="35000"/>
              </a:spcAft>
            </a:pPr>
            <a:endParaRPr lang="en-US" sz="5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3023149" y="3389822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  <a:ln>
            <a:solidFill>
              <a:srgbClr val="00B0F0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4335" tIns="54335" rIns="54335" bIns="54335" numCol="1" spcCol="1270" anchor="ctr" anchorCtr="0">
            <a:noAutofit/>
          </a:bodyPr>
          <a:lstStyle/>
          <a:p>
            <a:pPr defTabSz="2222500">
              <a:lnSpc>
                <a:spcPct val="90000"/>
              </a:lnSpc>
              <a:spcAft>
                <a:spcPct val="35000"/>
              </a:spcAft>
            </a:pPr>
            <a:endParaRPr lang="en-US" sz="5000"/>
          </a:p>
        </p:txBody>
      </p:sp>
      <p:sp>
        <p:nvSpPr>
          <p:cNvPr id="36" name="Freeform 35"/>
          <p:cNvSpPr/>
          <p:nvPr/>
        </p:nvSpPr>
        <p:spPr>
          <a:xfrm>
            <a:off x="3018368" y="4445511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  <a:ln>
            <a:solidFill>
              <a:srgbClr val="FC24E2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b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3018368" y="5576114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  <a:ln>
            <a:solidFill>
              <a:srgbClr val="FC24E2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b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51" t="20693" r="31772" b="27650"/>
          <a:stretch/>
        </p:blipFill>
        <p:spPr bwMode="auto">
          <a:xfrm>
            <a:off x="587844" y="4869663"/>
            <a:ext cx="2231556" cy="16835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3741562" y="4860983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Thành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787673" y="1874604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</a:t>
            </a:r>
            <a:r>
              <a:rPr lang="en-US" sz="1477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Bé</a:t>
            </a:r>
            <a:endParaRPr lang="en-US" sz="147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3705825" y="2810297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??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1566216" y="4081978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</a:t>
            </a:r>
            <a:r>
              <a:rPr lang="vi-VN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Dũng</a:t>
            </a:r>
            <a:endParaRPr lang="en-US" sz="147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723372" y="5971180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</a:t>
            </a:r>
            <a:r>
              <a:rPr lang="en-US" sz="1477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Cường</a:t>
            </a:r>
            <a:endParaRPr lang="en-US" sz="147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3746209" y="1570342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M3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3729987" y="2511707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IQC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3758097" y="4583521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3686322" y="5684165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EE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852309" y="1608195"/>
            <a:ext cx="3534623" cy="2511585"/>
          </a:xfrm>
          <a:prstGeom prst="roundRect">
            <a:avLst/>
          </a:prstGeom>
          <a:noFill/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Tập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hợp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điểm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vấn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đề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0"/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Xác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nhận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dữ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liệu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4897056" y="5618772"/>
            <a:ext cx="3489876" cy="771107"/>
          </a:xfrm>
          <a:prstGeom prst="roundRect">
            <a:avLst/>
          </a:prstGeom>
          <a:noFill/>
          <a:ln w="28575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lập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đặt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tả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phần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mềm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0"/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Viết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chương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trình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4850401" y="4374844"/>
            <a:ext cx="3534623" cy="972277"/>
          </a:xfrm>
          <a:prstGeom prst="roundRect">
            <a:avLst/>
          </a:prstGeom>
          <a:noFill/>
          <a:ln w="28575" cap="flat" cmpd="sng" algn="ctr">
            <a:solidFill>
              <a:srgbClr val="FC24E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lập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kết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nối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mạng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  <a:p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Xác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nhận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err="1">
                <a:latin typeface="Tahoma" pitchFamily="34" charset="0"/>
                <a:ea typeface="Tahoma" pitchFamily="34" charset="0"/>
                <a:cs typeface="Tahoma" pitchFamily="34" charset="0"/>
              </a:rPr>
              <a:t>phần</a:t>
            </a:r>
            <a:r>
              <a:rPr lang="en-US" sz="1846">
                <a:latin typeface="Tahoma" pitchFamily="34" charset="0"/>
                <a:ea typeface="Tahoma" pitchFamily="34" charset="0"/>
                <a:cs typeface="Tahoma" pitchFamily="34" charset="0"/>
              </a:rPr>
              <a:t> mềm.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31073" y="1806575"/>
            <a:ext cx="1671599" cy="835799"/>
            <a:chOff x="437300" y="1671371"/>
            <a:chExt cx="1810899" cy="905449"/>
          </a:xfrm>
        </p:grpSpPr>
        <p:sp>
          <p:nvSpPr>
            <p:cNvPr id="37" name="Rounded Rectangle 36"/>
            <p:cNvSpPr/>
            <p:nvPr/>
          </p:nvSpPr>
          <p:spPr bwMode="auto">
            <a:xfrm>
              <a:off x="1242485" y="2238597"/>
              <a:ext cx="979194" cy="234750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FC24E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84406" tIns="42203" rIns="84406" bIns="42203" numCol="1" rtlCol="0" anchor="ctr" anchorCtr="0" compatLnSpc="1">
              <a:prstTxWarp prst="textNoShape">
                <a:avLst/>
              </a:prstTxWarp>
            </a:bodyPr>
            <a:lstStyle/>
            <a:p>
              <a:pPr defTabSz="883649"/>
              <a:r>
                <a:rPr lang="en-US" sz="1477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 </a:t>
              </a:r>
              <a:r>
                <a:rPr lang="en-US" sz="1477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Dũ</a:t>
              </a:r>
              <a:endPara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437300" y="1671371"/>
              <a:ext cx="1810899" cy="905449"/>
              <a:chOff x="618956" y="2084021"/>
              <a:chExt cx="1810899" cy="905449"/>
            </a:xfrm>
            <a:noFill/>
          </p:grpSpPr>
          <p:sp>
            <p:nvSpPr>
              <p:cNvPr id="43" name="Rounded Rectangle 42"/>
              <p:cNvSpPr/>
              <p:nvPr/>
            </p:nvSpPr>
            <p:spPr>
              <a:xfrm>
                <a:off x="618956" y="2084021"/>
                <a:ext cx="1810899" cy="90544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rgbClr val="FC24E2"/>
                </a:solidFill>
              </a:ln>
            </p:spPr>
            <p:style>
              <a:lnRef idx="3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4" name="Rounded Rectangle 4"/>
              <p:cNvSpPr/>
              <p:nvPr/>
            </p:nvSpPr>
            <p:spPr>
              <a:xfrm>
                <a:off x="645476" y="2110541"/>
                <a:ext cx="1757859" cy="852409"/>
              </a:xfrm>
              <a:prstGeom prst="rect">
                <a:avLst/>
              </a:prstGeom>
              <a:grpFill/>
              <a:ln>
                <a:solidFill>
                  <a:srgbClr val="FC24E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551" tIns="10551" rIns="10551" bIns="10551" numCol="1" spcCol="1270" anchor="ctr" anchorCtr="0">
                <a:noAutofit/>
              </a:bodyPr>
              <a:lstStyle/>
              <a:p>
                <a:pPr algn="r" defTabSz="738572">
                  <a:lnSpc>
                    <a:spcPct val="90000"/>
                  </a:lnSpc>
                  <a:spcAft>
                    <a:spcPct val="35000"/>
                  </a:spcAft>
                </a:pPr>
                <a:endParaRPr lang="en-US" sz="1662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46" name="Rounded Rectangle 45"/>
          <p:cNvSpPr/>
          <p:nvPr/>
        </p:nvSpPr>
        <p:spPr>
          <a:xfrm>
            <a:off x="6800848" y="825186"/>
            <a:ext cx="1324083" cy="590796"/>
          </a:xfrm>
          <a:prstGeom prst="roundRect">
            <a:avLst>
              <a:gd name="adj" fmla="val 10000"/>
            </a:avLst>
          </a:prstGeom>
          <a:noFill/>
          <a:ln>
            <a:noFill/>
          </a:ln>
        </p:spPr>
        <p:style>
          <a:lnRef idx="3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7" name="Rounded Rectangle 4"/>
          <p:cNvSpPr/>
          <p:nvPr/>
        </p:nvSpPr>
        <p:spPr>
          <a:xfrm>
            <a:off x="1385789" y="1855530"/>
            <a:ext cx="1110665" cy="5561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43" tIns="19343" rIns="19343" bIns="19343" numCol="1" spcCol="1270" anchor="ctr" anchorCtr="0">
            <a:noAutofit/>
          </a:bodyPr>
          <a:lstStyle/>
          <a:p>
            <a:pPr defTabSz="1354049">
              <a:lnSpc>
                <a:spcPct val="90000"/>
              </a:lnSpc>
              <a:spcAft>
                <a:spcPct val="35000"/>
              </a:spcAft>
            </a:pPr>
            <a:r>
              <a:rPr lang="en-US" sz="1662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</a:t>
            </a:r>
          </a:p>
        </p:txBody>
      </p:sp>
      <p:sp>
        <p:nvSpPr>
          <p:cNvPr id="4" name="Down Arrow 3"/>
          <p:cNvSpPr/>
          <p:nvPr/>
        </p:nvSpPr>
        <p:spPr bwMode="auto">
          <a:xfrm>
            <a:off x="1221065" y="2785853"/>
            <a:ext cx="706161" cy="701582"/>
          </a:xfrm>
          <a:prstGeom prst="down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endParaRPr lang="en-US" sz="1385">
              <a:latin typeface="Arial" charset="0"/>
              <a:ea typeface="ＭＳ 明朝" charset="-128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3686322" y="3842271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Dũng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3755960" y="3523940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EE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524625"/>
            <a:ext cx="2133600" cy="3333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59BD14B-A7A4-47B5-81C5-454E8E10D2BD}" type="slidenum">
              <a:rPr lang="en-US" altLang="ja-JP" smtClean="0"/>
              <a:pPr>
                <a:defRPr/>
              </a:pPr>
              <a:t>2</a:t>
            </a:fld>
            <a:endParaRPr lang="en-US" altLang="ja-JP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FE33D1-A98E-AA28-7B60-0B6DC4C27976}"/>
              </a:ext>
            </a:extLst>
          </p:cNvPr>
          <p:cNvSpPr/>
          <p:nvPr/>
        </p:nvSpPr>
        <p:spPr bwMode="auto">
          <a:xfrm>
            <a:off x="3124758" y="305752"/>
            <a:ext cx="3299685" cy="747814"/>
          </a:xfrm>
          <a:prstGeom prst="roundRect">
            <a:avLst/>
          </a:prstGeom>
          <a:solidFill>
            <a:srgbClr val="FFC000"/>
          </a:solid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defTabSz="883649"/>
            <a:r>
              <a:rPr lang="en-US" sz="2600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NHÓM CẢI THIỆN</a:t>
            </a:r>
          </a:p>
        </p:txBody>
      </p:sp>
    </p:spTree>
    <p:extLst>
      <p:ext uri="{BB962C8B-B14F-4D97-AF65-F5344CB8AC3E}">
        <p14:creationId xmlns:p14="http://schemas.microsoft.com/office/powerpoint/2010/main" val="3937774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48441" y="159097"/>
            <a:ext cx="700669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ja-JP"/>
            </a:defPPr>
            <a:lvl1pPr marL="342900" indent="-342900" defTabSz="914400">
              <a:defRPr sz="2400" b="1">
                <a:solidFill>
                  <a:srgbClr val="333399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9. </a:t>
            </a:r>
            <a:r>
              <a:rPr lang="vi-VN" altLang="ja-JP" dirty="0"/>
              <a:t>NHÌN LẠI VÀ PHƯƠNG HƯỚNG SAU NÀY</a:t>
            </a:r>
            <a:endParaRPr lang="en-US" altLang="ja-JP" dirty="0"/>
          </a:p>
        </p:txBody>
      </p:sp>
      <p:sp>
        <p:nvSpPr>
          <p:cNvPr id="6" name="テキスト ボックス 1"/>
          <p:cNvSpPr txBox="1"/>
          <p:nvPr/>
        </p:nvSpPr>
        <p:spPr>
          <a:xfrm>
            <a:off x="512733" y="630569"/>
            <a:ext cx="8936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Mặc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dù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đã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cải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thiện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giảm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chi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phí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mua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thiết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bị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lên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line CH2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nhưng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vẫn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còn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một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số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hạng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mục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chưa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cải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thiện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được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.</a:t>
            </a:r>
          </a:p>
          <a:p>
            <a:pPr algn="l"/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Sẽ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tiếp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tục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xác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nhận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,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thảo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luận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với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FJD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về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đặc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tả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thiết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bị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ở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các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cuộc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họp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định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kì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.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Hướng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đến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cải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thiện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cắt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giảm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chi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phí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mua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thiết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bị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lên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line DA9.   </a:t>
            </a:r>
            <a:endParaRPr lang="en-US" altLang="ja-JP" sz="1800" dirty="0">
              <a:cs typeface="Tahoma" panose="020B060403050404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645070"/>
              </p:ext>
            </p:extLst>
          </p:nvPr>
        </p:nvGraphicFramePr>
        <p:xfrm>
          <a:off x="495300" y="1985818"/>
          <a:ext cx="8953486" cy="4202547"/>
        </p:xfrm>
        <a:graphic>
          <a:graphicData uri="http://schemas.openxmlformats.org/drawingml/2006/table">
            <a:tbl>
              <a:tblPr/>
              <a:tblGrid>
                <a:gridCol w="498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4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724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2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7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72644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Hạng mục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Nguyên nhân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Phương án cải thiện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Dự định 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Dự đoán hiệu quả</a:t>
                      </a:r>
                      <a:b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 Triệu yên)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62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Máy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kiểm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</a:t>
                      </a:r>
                      <a:endParaRPr lang="en-NZ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Thiết bị điều khiển khí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Thảo luận FJD thay đổi đặc tả máy giảm địa chỉ khí, chỉ sử dụng số lượng cần thiết cho công đoạn thông mạch điện lần 2</a:t>
                      </a:r>
                    </a:p>
                  </a:txBody>
                  <a:tcPr marL="7031" marR="7031" marT="703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12/2023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0.18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8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Đồ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gá</a:t>
                      </a:r>
                      <a:endParaRPr lang="en-NZ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Giá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thành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cao</a:t>
                      </a:r>
                      <a:endParaRPr lang="en-NZ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Thảo luận FJD thay đổi vật liệu POM đối với những gá có đặc tả đơn giản</a:t>
                      </a:r>
                    </a:p>
                  </a:txBody>
                  <a:tcPr marL="7031" marR="7031" marT="703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12/2023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18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Linh kiện đồ gá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Khung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nhôm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bảng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kiểm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</a:t>
                      </a:r>
                      <a:endParaRPr lang="en-NZ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Thảo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luận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FJD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chuyển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sang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nhà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cung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cấp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Misumi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ECONOMY</a:t>
                      </a:r>
                    </a:p>
                  </a:txBody>
                  <a:tcPr marL="7031" marR="7031" marT="703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12/2023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638675" y="6188365"/>
            <a:ext cx="5010150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Hiệu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quả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dự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đoán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: 0.38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yên</a:t>
            </a:r>
            <a:endParaRPr lang="en-US" altLang="ja-JP" sz="2400" b="1" dirty="0">
              <a:solidFill>
                <a:srgbClr val="0000FF"/>
              </a:solidFill>
              <a:cs typeface="Times New Roman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1502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438018" y="235506"/>
            <a:ext cx="2844023" cy="57626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txBody>
          <a:bodyPr anchor="ctr"/>
          <a:lstStyle>
            <a:defPPr>
              <a:defRPr lang="ja-JP"/>
            </a:defPPr>
            <a:lvl1pPr defTabSz="957263" eaLnBrk="1" fontAlgn="auto" hangingPunct="1">
              <a:spcAft>
                <a:spcPts val="0"/>
              </a:spcAft>
              <a:defRPr sz="3200" b="1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1pPr>
            <a:lvl2pPr algn="ctr" defTabSz="957263" eaLnBrk="0" hangingPunct="0">
              <a:defRPr sz="4600">
                <a:solidFill>
                  <a:schemeClr val="tx2"/>
                </a:solidFill>
              </a:defRPr>
            </a:lvl2pPr>
            <a:lvl3pPr algn="ctr" defTabSz="957263" eaLnBrk="0" hangingPunct="0">
              <a:defRPr sz="4600">
                <a:solidFill>
                  <a:schemeClr val="tx2"/>
                </a:solidFill>
              </a:defRPr>
            </a:lvl3pPr>
            <a:lvl4pPr algn="ctr" defTabSz="957263" eaLnBrk="0" hangingPunct="0">
              <a:defRPr sz="4600">
                <a:solidFill>
                  <a:schemeClr val="tx2"/>
                </a:solidFill>
              </a:defRPr>
            </a:lvl4pPr>
            <a:lvl5pPr algn="ctr" defTabSz="957263" eaLnBrk="0" hangingPunct="0">
              <a:defRPr sz="4600">
                <a:solidFill>
                  <a:schemeClr val="tx2"/>
                </a:solidFill>
              </a:defRPr>
            </a:lvl5pPr>
            <a:lvl6pPr marL="457200" algn="ctr" defTabSz="957263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</a:defRPr>
            </a:lvl6pPr>
            <a:lvl7pPr marL="914400" algn="ctr" defTabSz="957263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</a:defRPr>
            </a:lvl7pPr>
            <a:lvl8pPr marL="1371600" algn="ctr" defTabSz="957263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</a:defRPr>
            </a:lvl8pPr>
            <a:lvl9pPr marL="1828800" algn="ctr" defTabSz="957263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kumimoji="1" lang="vi-VN" altLang="ja-JP" sz="2400" dirty="0">
                <a:latin typeface="+mj-lt"/>
              </a:rPr>
              <a:t>CS-C-C</a:t>
            </a:r>
            <a:endParaRPr kumimoji="1" lang="ja-JP" altLang="en-US" sz="2400" dirty="0">
              <a:latin typeface="+mj-lt"/>
            </a:endParaRPr>
          </a:p>
        </p:txBody>
      </p: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525956" y="1038862"/>
            <a:ext cx="8695070" cy="1608479"/>
            <a:chOff x="390150" y="2048617"/>
            <a:chExt cx="8489657" cy="1427241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433991" y="2082553"/>
              <a:ext cx="1798578" cy="1393305"/>
            </a:xfrm>
            <a:prstGeom prst="roundRect">
              <a:avLst/>
            </a:prstGeom>
            <a:gradFill>
              <a:gsLst>
                <a:gs pos="0">
                  <a:srgbClr val="00B0F0"/>
                </a:gs>
                <a:gs pos="100000">
                  <a:schemeClr val="bg1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defTabSz="957239">
                <a:defRPr/>
              </a:pPr>
              <a:endParaRPr lang="en-US">
                <a:solidFill>
                  <a:srgbClr val="000000"/>
                </a:solidFill>
                <a:latin typeface="+mj-lt"/>
                <a:ea typeface="Meiryo UI" panose="020B0604030504040204" pitchFamily="50" charset="-128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2385787" y="2060351"/>
              <a:ext cx="6494020" cy="1415504"/>
            </a:xfrm>
            <a:prstGeom prst="roundRect">
              <a:avLst/>
            </a:prstGeom>
            <a:gradFill>
              <a:gsLst>
                <a:gs pos="0">
                  <a:srgbClr val="00B0F0"/>
                </a:gs>
                <a:gs pos="100000">
                  <a:schemeClr val="bg1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defTabSz="957239"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Ban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giám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đốc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cảm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thấy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hài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lòng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4967" y="2048617"/>
              <a:ext cx="1747876" cy="1037770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ja-JP" sz="7000" b="1" dirty="0">
                  <a:ln w="11430"/>
                  <a:solidFill>
                    <a:srgbClr val="FFFF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+mj-lt"/>
                  <a:ea typeface="Meiryo UI" panose="020B0604030504040204" pitchFamily="50" charset="-128"/>
                  <a:cs typeface="Tahoma" pitchFamily="34" charset="0"/>
                </a:rPr>
                <a:t>CS</a:t>
              </a:r>
              <a:endParaRPr lang="en-US" sz="7000" b="1" dirty="0">
                <a:ln w="11430"/>
                <a:solidFill>
                  <a:srgbClr val="FFFF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Meiryo UI" panose="020B0604030504040204" pitchFamily="50" charset="-128"/>
                <a:cs typeface="Tahoma" pitchFamily="34" charset="0"/>
              </a:endParaRPr>
            </a:p>
          </p:txBody>
        </p:sp>
        <p:sp>
          <p:nvSpPr>
            <p:cNvPr id="16" name="TextBox 8"/>
            <p:cNvSpPr txBox="1">
              <a:spLocks noChangeArrowheads="1"/>
            </p:cNvSpPr>
            <p:nvPr/>
          </p:nvSpPr>
          <p:spPr bwMode="auto">
            <a:xfrm>
              <a:off x="390150" y="2909832"/>
              <a:ext cx="1778852" cy="49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0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0" lang="en-US" altLang="ja-JP" sz="1800" b="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itchFamily="18" charset="0"/>
                </a:rPr>
                <a:t>Customer Satisfaction</a:t>
              </a:r>
            </a:p>
          </p:txBody>
        </p:sp>
        <p:sp>
          <p:nvSpPr>
            <p:cNvPr id="17" name="TextBox 9"/>
            <p:cNvSpPr txBox="1">
              <a:spLocks noChangeArrowheads="1"/>
            </p:cNvSpPr>
            <p:nvPr/>
          </p:nvSpPr>
          <p:spPr bwMode="auto">
            <a:xfrm>
              <a:off x="2774749" y="2193896"/>
              <a:ext cx="5943097" cy="355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0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kumimoji="0" lang="en-US" altLang="en-US" sz="2000">
                <a:solidFill>
                  <a:srgbClr val="000000"/>
                </a:solidFill>
                <a:latin typeface="+mj-lt"/>
                <a:ea typeface="Meiryo UI" pitchFamily="50" charset="-128"/>
                <a:cs typeface="Tahoma" pitchFamily="34" charset="0"/>
              </a:endParaRPr>
            </a:p>
          </p:txBody>
        </p:sp>
      </p:grpSp>
      <p:grpSp>
        <p:nvGrpSpPr>
          <p:cNvPr id="18" name="Group 10"/>
          <p:cNvGrpSpPr>
            <a:grpSpLocks/>
          </p:cNvGrpSpPr>
          <p:nvPr/>
        </p:nvGrpSpPr>
        <p:grpSpPr bwMode="auto">
          <a:xfrm>
            <a:off x="505753" y="2904206"/>
            <a:ext cx="8715274" cy="1582736"/>
            <a:chOff x="402094" y="3594720"/>
            <a:chExt cx="8416057" cy="1225010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99628" y="3594720"/>
              <a:ext cx="6418523" cy="1225008"/>
            </a:xfrm>
            <a:prstGeom prst="roundRect">
              <a:avLst/>
            </a:prstGeom>
            <a:gradFill>
              <a:gsLst>
                <a:gs pos="0">
                  <a:srgbClr val="FF5050"/>
                </a:gs>
                <a:gs pos="100000">
                  <a:schemeClr val="bg1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defTabSz="957239">
                <a:defRPr/>
              </a:pPr>
              <a:endParaRPr lang="en-US" sz="2400" dirty="0">
                <a:solidFill>
                  <a:srgbClr val="000000"/>
                </a:solidFill>
                <a:latin typeface="+mj-lt"/>
                <a:ea typeface="Meiryo UI" panose="020B0604030504040204" pitchFamily="50" charset="-128"/>
                <a:cs typeface="Tahoma" panose="020B060403050404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464964" y="3594722"/>
              <a:ext cx="1778852" cy="1225008"/>
            </a:xfrm>
            <a:prstGeom prst="roundRect">
              <a:avLst/>
            </a:prstGeom>
            <a:gradFill>
              <a:gsLst>
                <a:gs pos="0">
                  <a:srgbClr val="FF5050"/>
                </a:gs>
                <a:gs pos="100000">
                  <a:schemeClr val="bg1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defTabSz="957239">
                <a:defRPr/>
              </a:pPr>
              <a:endParaRPr lang="en-US">
                <a:solidFill>
                  <a:srgbClr val="000000"/>
                </a:solidFill>
                <a:latin typeface="+mj-lt"/>
                <a:ea typeface="Meiryo UI" panose="020B0604030504040204" pitchFamily="50" charset="-128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02094" y="3604007"/>
              <a:ext cx="1778851" cy="905212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ja-JP" sz="7000" b="1" dirty="0">
                  <a:ln w="11430"/>
                  <a:solidFill>
                    <a:srgbClr val="FFFF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+mj-lt"/>
                  <a:ea typeface="Meiryo UI" panose="020B0604030504040204" pitchFamily="50" charset="-128"/>
                  <a:cs typeface="Times New Roman" pitchFamily="18" charset="0"/>
                </a:rPr>
                <a:t>C</a:t>
              </a:r>
              <a:endParaRPr lang="en-US" sz="7000" b="1" dirty="0">
                <a:ln w="11430"/>
                <a:solidFill>
                  <a:srgbClr val="FFFF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  <p:sp>
          <p:nvSpPr>
            <p:cNvPr id="22" name="TextBox 14"/>
            <p:cNvSpPr txBox="1">
              <a:spLocks noChangeArrowheads="1"/>
            </p:cNvSpPr>
            <p:nvPr/>
          </p:nvSpPr>
          <p:spPr bwMode="auto">
            <a:xfrm>
              <a:off x="464964" y="4448169"/>
              <a:ext cx="1778852" cy="214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0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0" lang="vi-VN" altLang="ja-JP" sz="1800" b="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itchFamily="18" charset="0"/>
                </a:rPr>
                <a:t>Change</a:t>
              </a:r>
            </a:p>
          </p:txBody>
        </p:sp>
      </p:grpSp>
      <p:grpSp>
        <p:nvGrpSpPr>
          <p:cNvPr id="23" name="Group 15"/>
          <p:cNvGrpSpPr>
            <a:grpSpLocks/>
          </p:cNvGrpSpPr>
          <p:nvPr/>
        </p:nvGrpSpPr>
        <p:grpSpPr bwMode="auto">
          <a:xfrm>
            <a:off x="446485" y="3254760"/>
            <a:ext cx="8774542" cy="2993027"/>
            <a:chOff x="401561" y="3766002"/>
            <a:chExt cx="8489994" cy="2759347"/>
          </a:xfrm>
        </p:grpSpPr>
        <p:grpSp>
          <p:nvGrpSpPr>
            <p:cNvPr id="24" name="Group 16"/>
            <p:cNvGrpSpPr>
              <a:grpSpLocks/>
            </p:cNvGrpSpPr>
            <p:nvPr/>
          </p:nvGrpSpPr>
          <p:grpSpPr bwMode="auto">
            <a:xfrm>
              <a:off x="444647" y="3766002"/>
              <a:ext cx="8446908" cy="2759347"/>
              <a:chOff x="444647" y="3766002"/>
              <a:chExt cx="8446908" cy="2759347"/>
            </a:xfrm>
          </p:grpSpPr>
          <p:sp>
            <p:nvSpPr>
              <p:cNvPr id="26" name="Rounded Rectangle 25"/>
              <p:cNvSpPr/>
              <p:nvPr/>
            </p:nvSpPr>
            <p:spPr bwMode="auto">
              <a:xfrm>
                <a:off x="521901" y="5132044"/>
                <a:ext cx="1782359" cy="1393305"/>
              </a:xfrm>
              <a:prstGeom prst="roundRect">
                <a:avLst/>
              </a:prstGeom>
              <a:gradFill>
                <a:gsLst>
                  <a:gs pos="0">
                    <a:srgbClr val="66FF33"/>
                  </a:gs>
                  <a:gs pos="100000">
                    <a:schemeClr val="bg1"/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defTabSz="957239">
                  <a:defRPr/>
                </a:pPr>
                <a:endParaRPr lang="en-US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</a:endParaRPr>
              </a:p>
            </p:txBody>
          </p:sp>
          <p:sp>
            <p:nvSpPr>
              <p:cNvPr id="27" name="TextBox 19"/>
              <p:cNvSpPr txBox="1">
                <a:spLocks noChangeArrowheads="1"/>
              </p:cNvSpPr>
              <p:nvPr/>
            </p:nvSpPr>
            <p:spPr bwMode="auto">
              <a:xfrm>
                <a:off x="444647" y="6091331"/>
                <a:ext cx="1778852" cy="255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24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0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vi-VN" altLang="ja-JP" sz="1800" b="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itchFamily="18" charset="0"/>
                  </a:rPr>
                  <a:t>Collaboration</a:t>
                </a:r>
              </a:p>
            </p:txBody>
          </p:sp>
          <p:sp>
            <p:nvSpPr>
              <p:cNvPr id="28" name="Rounded Rectangle 27"/>
              <p:cNvSpPr/>
              <p:nvPr/>
            </p:nvSpPr>
            <p:spPr bwMode="auto">
              <a:xfrm>
                <a:off x="2456096" y="5132044"/>
                <a:ext cx="6435459" cy="1393304"/>
              </a:xfrm>
              <a:prstGeom prst="roundRect">
                <a:avLst/>
              </a:prstGeom>
              <a:gradFill>
                <a:gsLst>
                  <a:gs pos="0">
                    <a:srgbClr val="66FF33"/>
                  </a:gs>
                  <a:gs pos="100000">
                    <a:schemeClr val="bg1"/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b"/>
              <a:lstStyle/>
              <a:p>
                <a:pPr defTabSz="957239">
                  <a:defRPr/>
                </a:pPr>
                <a:endParaRPr lang="en-US" b="1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</a:endParaRPr>
              </a:p>
            </p:txBody>
          </p:sp>
          <p:sp>
            <p:nvSpPr>
              <p:cNvPr id="29" name="TextBox 21"/>
              <p:cNvSpPr txBox="1">
                <a:spLocks noChangeArrowheads="1"/>
              </p:cNvSpPr>
              <p:nvPr/>
            </p:nvSpPr>
            <p:spPr bwMode="auto">
              <a:xfrm>
                <a:off x="2578720" y="5275389"/>
                <a:ext cx="6190208" cy="110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Cải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thiện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lần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này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đã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đưa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ra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kết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quả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tốt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nhờ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việc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hợp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tác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với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FJD,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phòng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SX2, 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các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phòng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liên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quan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người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quản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lí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xưởng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.</a:t>
                </a:r>
                <a:endParaRPr kumimoji="0" lang="vi-VN" altLang="en-US" sz="240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Box 29"/>
              <p:cNvSpPr txBox="1">
                <a:spLocks noChangeArrowheads="1"/>
              </p:cNvSpPr>
              <p:nvPr/>
            </p:nvSpPr>
            <p:spPr bwMode="auto">
              <a:xfrm>
                <a:off x="2578720" y="3766002"/>
                <a:ext cx="6190208" cy="766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Giảm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được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giá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thành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thiết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bị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nhưng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vẫn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có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thể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đảm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bảo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chất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lượng</a:t>
                </a:r>
                <a:endParaRPr kumimoji="0" lang="vi-VN" altLang="en-US" sz="240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401561" y="5189019"/>
              <a:ext cx="1747875" cy="1078238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ja-JP" sz="7000" b="1" dirty="0">
                  <a:ln w="11430"/>
                  <a:solidFill>
                    <a:srgbClr val="FFFF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+mj-lt"/>
                  <a:ea typeface="Meiryo UI" panose="020B0604030504040204" pitchFamily="50" charset="-128"/>
                  <a:cs typeface="Times New Roman" pitchFamily="18" charset="0"/>
                </a:rPr>
                <a:t>C</a:t>
              </a:r>
              <a:endParaRPr lang="en-US" sz="7000" b="1" dirty="0">
                <a:ln w="11430"/>
                <a:solidFill>
                  <a:srgbClr val="FFFF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02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95022" y="1508917"/>
            <a:ext cx="7429552" cy="21302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anchor="ctr">
            <a:prstTxWarp prst="textArchUp">
              <a:avLst/>
            </a:prstTxWarp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US" altLang="ja-JP" sz="9600" b="1" i="1" cap="all" dirty="0">
              <a:ln/>
              <a:solidFill>
                <a:srgbClr val="00B05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altLang="ja-JP" sz="9600" b="1" i="1" cap="all" dirty="0">
              <a:ln/>
              <a:solidFill>
                <a:srgbClr val="00B05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ja-JP" altLang="en-US" sz="9600" b="1" i="1" cap="all" dirty="0">
                <a:ln/>
                <a:solidFill>
                  <a:srgbClr val="00B05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9600" b="1" cap="all" dirty="0">
                <a:ln/>
                <a:solidFill>
                  <a:srgbClr val="00B05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CẢM ƠN ĐÃ LẮNG NGHE</a:t>
            </a:r>
            <a:endParaRPr lang="en-US" altLang="ja-JP" sz="9600" b="1" i="1" cap="all" dirty="0">
              <a:ln/>
              <a:solidFill>
                <a:srgbClr val="00B05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4551" y="3232778"/>
            <a:ext cx="2284115" cy="292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935" y="2309195"/>
            <a:ext cx="4595726" cy="385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2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156288" y="610503"/>
            <a:ext cx="2299438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vi-VN" altLang="ja-JP" sz="3000" dirty="0">
                <a:latin typeface="+mj-lt"/>
                <a:cs typeface="Times New Roman" panose="02020603050405020304" pitchFamily="18" charset="0"/>
              </a:rPr>
              <a:t>HẠNG MỤC</a:t>
            </a:r>
            <a:endParaRPr lang="ja-JP" altLang="en-US" sz="3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631895" y="530604"/>
            <a:ext cx="7183224" cy="57934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7263">
              <a:lnSpc>
                <a:spcPts val="5100"/>
              </a:lnSpc>
            </a:pPr>
            <a:r>
              <a:rPr kumimoji="1"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① </a:t>
            </a:r>
            <a:r>
              <a:rPr 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LÝ DO CHỌN ĐỀ TÀI </a:t>
            </a: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②</a:t>
            </a:r>
            <a:r>
              <a:rPr kumimoji="1"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KẾ HOẠCH THỰC HIỆN</a:t>
            </a:r>
            <a:endParaRPr kumimoji="1"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③ </a:t>
            </a:r>
            <a:r>
              <a:rPr kumimoji="1"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PHÂN TÍCH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HIỆN TRẠNG</a:t>
            </a:r>
            <a:endParaRPr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kumimoji="1"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④ </a:t>
            </a:r>
            <a:r>
              <a:rPr kumimoji="1" 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PHÂN TÍCH NGUYÊN NHÂN</a:t>
            </a: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ea typeface="Tahoma" pitchFamily="34" charset="0"/>
                <a:cs typeface="Times New Roman" panose="02020603050405020304" pitchFamily="18" charset="0"/>
              </a:rPr>
              <a:t>⑤ </a:t>
            </a:r>
            <a:r>
              <a:rPr lang="en-US" altLang="ja-JP" sz="2500" b="1" dirty="0">
                <a:solidFill>
                  <a:srgbClr val="333399"/>
                </a:solidFill>
                <a:ea typeface="Tahoma" pitchFamily="34" charset="0"/>
                <a:cs typeface="Times New Roman" panose="02020603050405020304" pitchFamily="18" charset="0"/>
              </a:rPr>
              <a:t>THIẾT ĐẶT MỤC TIÊU</a:t>
            </a:r>
            <a:endParaRPr kumimoji="1"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Calibri"/>
              </a:rPr>
              <a:t>⑥</a:t>
            </a: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THỰC HIỆN ĐỐI SÁCH</a:t>
            </a:r>
            <a:endParaRPr kumimoji="1"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⑦</a:t>
            </a:r>
            <a:r>
              <a:rPr kumimoji="1"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XÁC NHẬN HIỆU QUẢ</a:t>
            </a:r>
            <a:endParaRPr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⑧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TIÊU CHUẨN HÓA </a:t>
            </a: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⑨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NHÌN LẠI VÀ PHƯƠNG HƯỚNG SAU NÀY</a:t>
            </a:r>
          </a:p>
        </p:txBody>
      </p:sp>
    </p:spTree>
    <p:extLst>
      <p:ext uri="{BB962C8B-B14F-4D97-AF65-F5344CB8AC3E}">
        <p14:creationId xmlns:p14="http://schemas.microsoft.com/office/powerpoint/2010/main" val="106064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/>
          </p:cNvSpPr>
          <p:nvPr/>
        </p:nvSpPr>
        <p:spPr>
          <a:xfrm>
            <a:off x="109058" y="165772"/>
            <a:ext cx="357370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1. LÝ DO CHỌN ĐỀ TÀI</a:t>
            </a:r>
            <a:endParaRPr lang="ja-JP" altLang="en-US" sz="24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78" y="535653"/>
            <a:ext cx="9897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Từ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niên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độ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2023,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kế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hoạch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sản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xuất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ở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TG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cao,dẫn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số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MPB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lên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→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giờ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công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cho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lý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chuyển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đổi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lên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E654084-F344-1FCF-9F9C-80E83C7C762A}"/>
              </a:ext>
            </a:extLst>
          </p:cNvPr>
          <p:cNvSpPr/>
          <p:nvPr/>
        </p:nvSpPr>
        <p:spPr bwMode="auto">
          <a:xfrm>
            <a:off x="5181600" y="2356338"/>
            <a:ext cx="703385" cy="70338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VN" sz="1500" b="0" i="0" u="none" strike="noStrike" cap="none" normalizeH="0" baseline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charset="0"/>
              <a:ea typeface="ＭＳ 明朝" charset="-128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778412-1596-D010-8456-373E09AADB5A}"/>
              </a:ext>
            </a:extLst>
          </p:cNvPr>
          <p:cNvGrpSpPr/>
          <p:nvPr/>
        </p:nvGrpSpPr>
        <p:grpSpPr>
          <a:xfrm>
            <a:off x="1028533" y="1243539"/>
            <a:ext cx="7207250" cy="5092700"/>
            <a:chOff x="0" y="0"/>
            <a:chExt cx="8140700" cy="50927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0A5740F-9704-A024-16A3-680508680552}"/>
                </a:ext>
              </a:extLst>
            </p:cNvPr>
            <p:cNvGrpSpPr/>
            <p:nvPr/>
          </p:nvGrpSpPr>
          <p:grpSpPr>
            <a:xfrm>
              <a:off x="0" y="0"/>
              <a:ext cx="8140700" cy="5092700"/>
              <a:chOff x="0" y="0"/>
              <a:chExt cx="8140700" cy="4817805"/>
            </a:xfrm>
          </p:grpSpPr>
          <p:graphicFrame>
            <p:nvGraphicFramePr>
              <p:cNvPr id="13" name="Chart 12">
                <a:extLst>
                  <a:ext uri="{FF2B5EF4-FFF2-40B4-BE49-F238E27FC236}">
                    <a16:creationId xmlns:a16="http://schemas.microsoft.com/office/drawing/2014/main" id="{BBFED2FD-7ECB-317A-E7B7-4D37424806E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91548496"/>
                  </p:ext>
                </p:extLst>
              </p:nvPr>
            </p:nvGraphicFramePr>
            <p:xfrm>
              <a:off x="0" y="2487355"/>
              <a:ext cx="8140700" cy="233045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aphicFrame>
            <p:nvGraphicFramePr>
              <p:cNvPr id="14" name="Chart 13">
                <a:extLst>
                  <a:ext uri="{FF2B5EF4-FFF2-40B4-BE49-F238E27FC236}">
                    <a16:creationId xmlns:a16="http://schemas.microsoft.com/office/drawing/2014/main" id="{9C553AB8-4CE4-A748-A394-77C1AF05E5F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0437847"/>
                  </p:ext>
                </p:extLst>
              </p:nvPr>
            </p:nvGraphicFramePr>
            <p:xfrm>
              <a:off x="0" y="0"/>
              <a:ext cx="8140700" cy="248100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BDEB0F6-88A4-90C6-5654-6CEA3F13DE28}"/>
                </a:ext>
              </a:extLst>
            </p:cNvPr>
            <p:cNvSpPr/>
            <p:nvPr/>
          </p:nvSpPr>
          <p:spPr>
            <a:xfrm>
              <a:off x="4886175" y="1403349"/>
              <a:ext cx="304800" cy="330200"/>
            </a:xfrm>
            <a:prstGeom prst="ellipse">
              <a:avLst/>
            </a:prstGeom>
            <a:solidFill>
              <a:schemeClr val="accent1">
                <a:alpha val="43529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42897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EB631DB-9E93-F8C8-C43A-69C084500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887022"/>
              </p:ext>
            </p:extLst>
          </p:nvPr>
        </p:nvGraphicFramePr>
        <p:xfrm>
          <a:off x="353261" y="1008967"/>
          <a:ext cx="9124950" cy="4849889"/>
        </p:xfrm>
        <a:graphic>
          <a:graphicData uri="http://schemas.openxmlformats.org/drawingml/2006/table">
            <a:tbl>
              <a:tblPr firstRow="1" bandRow="1"/>
              <a:tblGrid>
                <a:gridCol w="548118">
                  <a:extLst>
                    <a:ext uri="{9D8B030D-6E8A-4147-A177-3AD203B41FA5}">
                      <a16:colId xmlns:a16="http://schemas.microsoft.com/office/drawing/2014/main" val="1863160328"/>
                    </a:ext>
                  </a:extLst>
                </a:gridCol>
                <a:gridCol w="2736447">
                  <a:extLst>
                    <a:ext uri="{9D8B030D-6E8A-4147-A177-3AD203B41FA5}">
                      <a16:colId xmlns:a16="http://schemas.microsoft.com/office/drawing/2014/main" val="4132547767"/>
                    </a:ext>
                  </a:extLst>
                </a:gridCol>
                <a:gridCol w="1338693">
                  <a:extLst>
                    <a:ext uri="{9D8B030D-6E8A-4147-A177-3AD203B41FA5}">
                      <a16:colId xmlns:a16="http://schemas.microsoft.com/office/drawing/2014/main" val="1949073218"/>
                    </a:ext>
                  </a:extLst>
                </a:gridCol>
                <a:gridCol w="356915">
                  <a:extLst>
                    <a:ext uri="{9D8B030D-6E8A-4147-A177-3AD203B41FA5}">
                      <a16:colId xmlns:a16="http://schemas.microsoft.com/office/drawing/2014/main" val="1032257412"/>
                    </a:ext>
                  </a:extLst>
                </a:gridCol>
                <a:gridCol w="356915">
                  <a:extLst>
                    <a:ext uri="{9D8B030D-6E8A-4147-A177-3AD203B41FA5}">
                      <a16:colId xmlns:a16="http://schemas.microsoft.com/office/drawing/2014/main" val="3184235567"/>
                    </a:ext>
                  </a:extLst>
                </a:gridCol>
                <a:gridCol w="356915">
                  <a:extLst>
                    <a:ext uri="{9D8B030D-6E8A-4147-A177-3AD203B41FA5}">
                      <a16:colId xmlns:a16="http://schemas.microsoft.com/office/drawing/2014/main" val="1622039864"/>
                    </a:ext>
                  </a:extLst>
                </a:gridCol>
                <a:gridCol w="356915">
                  <a:extLst>
                    <a:ext uri="{9D8B030D-6E8A-4147-A177-3AD203B41FA5}">
                      <a16:colId xmlns:a16="http://schemas.microsoft.com/office/drawing/2014/main" val="1618539666"/>
                    </a:ext>
                  </a:extLst>
                </a:gridCol>
                <a:gridCol w="373120">
                  <a:extLst>
                    <a:ext uri="{9D8B030D-6E8A-4147-A177-3AD203B41FA5}">
                      <a16:colId xmlns:a16="http://schemas.microsoft.com/office/drawing/2014/main" val="3198400592"/>
                    </a:ext>
                  </a:extLst>
                </a:gridCol>
                <a:gridCol w="373120">
                  <a:extLst>
                    <a:ext uri="{9D8B030D-6E8A-4147-A177-3AD203B41FA5}">
                      <a16:colId xmlns:a16="http://schemas.microsoft.com/office/drawing/2014/main" val="1969799924"/>
                    </a:ext>
                  </a:extLst>
                </a:gridCol>
                <a:gridCol w="373120">
                  <a:extLst>
                    <a:ext uri="{9D8B030D-6E8A-4147-A177-3AD203B41FA5}">
                      <a16:colId xmlns:a16="http://schemas.microsoft.com/office/drawing/2014/main" val="1793584153"/>
                    </a:ext>
                  </a:extLst>
                </a:gridCol>
                <a:gridCol w="373120">
                  <a:extLst>
                    <a:ext uri="{9D8B030D-6E8A-4147-A177-3AD203B41FA5}">
                      <a16:colId xmlns:a16="http://schemas.microsoft.com/office/drawing/2014/main" val="1701846291"/>
                    </a:ext>
                  </a:extLst>
                </a:gridCol>
                <a:gridCol w="395388">
                  <a:extLst>
                    <a:ext uri="{9D8B030D-6E8A-4147-A177-3AD203B41FA5}">
                      <a16:colId xmlns:a16="http://schemas.microsoft.com/office/drawing/2014/main" val="1754649809"/>
                    </a:ext>
                  </a:extLst>
                </a:gridCol>
                <a:gridCol w="395388">
                  <a:extLst>
                    <a:ext uri="{9D8B030D-6E8A-4147-A177-3AD203B41FA5}">
                      <a16:colId xmlns:a16="http://schemas.microsoft.com/office/drawing/2014/main" val="3191732932"/>
                    </a:ext>
                  </a:extLst>
                </a:gridCol>
                <a:gridCol w="395388">
                  <a:extLst>
                    <a:ext uri="{9D8B030D-6E8A-4147-A177-3AD203B41FA5}">
                      <a16:colId xmlns:a16="http://schemas.microsoft.com/office/drawing/2014/main" val="2354520978"/>
                    </a:ext>
                  </a:extLst>
                </a:gridCol>
                <a:gridCol w="395388">
                  <a:extLst>
                    <a:ext uri="{9D8B030D-6E8A-4147-A177-3AD203B41FA5}">
                      <a16:colId xmlns:a16="http://schemas.microsoft.com/office/drawing/2014/main" val="2116077548"/>
                    </a:ext>
                  </a:extLst>
                </a:gridCol>
              </a:tblGrid>
              <a:tr h="358328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Hạng mục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Đảm trách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1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Niên </a:t>
                      </a:r>
                      <a:r>
                        <a:rPr lang="vi-VN" sz="2000" b="0" kern="120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độ 202</a:t>
                      </a:r>
                      <a:r>
                        <a:rPr lang="en-US" sz="2000" b="0" kern="120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vi-VN" sz="2000" b="0" kern="120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vi-VN" sz="24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vi-VN" sz="24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881961"/>
                  </a:ext>
                </a:extLst>
              </a:tr>
              <a:tr h="358328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r>
                        <a:rPr lang="en-US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</a:t>
                      </a:r>
                      <a:endParaRPr lang="vi-VN" sz="2000" b="0" kern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r>
                        <a:rPr lang="en-US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  <a:endParaRPr lang="vi-VN" sz="2000" b="0" kern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r>
                        <a:rPr lang="en-US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</a:t>
                      </a:r>
                      <a:endParaRPr lang="vi-VN" sz="2000" b="0" kern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745379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Nắm bắt hiện trạng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KTTB,M3,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23851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Thiết lập mục tiêu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664162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Thiết lập đối sách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964230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Viết</a:t>
                      </a:r>
                      <a:r>
                        <a:rPr lang="en-US" sz="1700" b="0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chương trình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297959"/>
                  </a:ext>
                </a:extLst>
              </a:tr>
              <a:tr h="6321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Try,</a:t>
                      </a:r>
                      <a:r>
                        <a:rPr lang="en-US" sz="1700" b="0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sửa lỗi chương trình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425837"/>
                  </a:ext>
                </a:extLst>
              </a:tr>
              <a:tr h="5354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Triển</a:t>
                      </a:r>
                      <a:r>
                        <a:rPr lang="vi-VN" sz="1700" b="0" kern="1200" baseline="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vi-VN" sz="1700" b="0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khai </a:t>
                      </a:r>
                      <a:r>
                        <a:rPr lang="en-US" sz="1700" b="0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phần mềm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367495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Xác nhận kết quả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671840"/>
                  </a:ext>
                </a:extLst>
              </a:tr>
              <a:tr h="5921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Tiêu chuẩn hóa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GB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503334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4CFF3E10-7DB1-3A24-9DD9-95804A6EC249}"/>
              </a:ext>
            </a:extLst>
          </p:cNvPr>
          <p:cNvGrpSpPr/>
          <p:nvPr/>
        </p:nvGrpSpPr>
        <p:grpSpPr>
          <a:xfrm>
            <a:off x="5245602" y="526869"/>
            <a:ext cx="3693544" cy="278927"/>
            <a:chOff x="3889423" y="580247"/>
            <a:chExt cx="4592762" cy="24797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9A9477C-654E-7332-C958-A6A13D09AF76}"/>
                </a:ext>
              </a:extLst>
            </p:cNvPr>
            <p:cNvGrpSpPr/>
            <p:nvPr/>
          </p:nvGrpSpPr>
          <p:grpSpPr>
            <a:xfrm>
              <a:off x="3889423" y="580247"/>
              <a:ext cx="2263408" cy="247974"/>
              <a:chOff x="2387723" y="580247"/>
              <a:chExt cx="2263408" cy="247974"/>
            </a:xfrm>
          </p:grpSpPr>
          <p:sp>
            <p:nvSpPr>
              <p:cNvPr id="13" name="Right Arrow 50">
                <a:extLst>
                  <a:ext uri="{FF2B5EF4-FFF2-40B4-BE49-F238E27FC236}">
                    <a16:creationId xmlns:a16="http://schemas.microsoft.com/office/drawing/2014/main" id="{2DF90D3B-527D-1F37-4B6D-1327BA145AED}"/>
                  </a:ext>
                </a:extLst>
              </p:cNvPr>
              <p:cNvSpPr/>
              <p:nvPr/>
            </p:nvSpPr>
            <p:spPr>
              <a:xfrm>
                <a:off x="2387723" y="632959"/>
                <a:ext cx="373062" cy="195262"/>
              </a:xfrm>
              <a:prstGeom prst="rightArrow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4406" tIns="42203" rIns="84406" bIns="4220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vi-VN" sz="1015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33D2CD-4C5F-5468-6E4B-3DF90E52693A}"/>
                  </a:ext>
                </a:extLst>
              </p:cNvPr>
              <p:cNvSpPr/>
              <p:nvPr/>
            </p:nvSpPr>
            <p:spPr>
              <a:xfrm>
                <a:off x="2760785" y="580247"/>
                <a:ext cx="1890346" cy="2392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62" dirty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</a:t>
                </a:r>
                <a:r>
                  <a:rPr lang="en-US" sz="1662" dirty="0" err="1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Kế</a:t>
                </a:r>
                <a:r>
                  <a:rPr lang="en-US" sz="1662" dirty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62" dirty="0" err="1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hoạch</a:t>
                </a:r>
                <a:endParaRPr lang="vi-VN" sz="1662" dirty="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EA8385A-303E-FB61-5743-983326DACF76}"/>
                </a:ext>
              </a:extLst>
            </p:cNvPr>
            <p:cNvGrpSpPr/>
            <p:nvPr/>
          </p:nvGrpSpPr>
          <p:grpSpPr>
            <a:xfrm>
              <a:off x="6185804" y="580507"/>
              <a:ext cx="2296381" cy="247714"/>
              <a:chOff x="6185804" y="580507"/>
              <a:chExt cx="2296381" cy="247714"/>
            </a:xfrm>
          </p:grpSpPr>
          <p:sp>
            <p:nvSpPr>
              <p:cNvPr id="11" name="Right Arrow 48">
                <a:extLst>
                  <a:ext uri="{FF2B5EF4-FFF2-40B4-BE49-F238E27FC236}">
                    <a16:creationId xmlns:a16="http://schemas.microsoft.com/office/drawing/2014/main" id="{D700FB61-A505-57BA-A89F-796079A33CF7}"/>
                  </a:ext>
                </a:extLst>
              </p:cNvPr>
              <p:cNvSpPr/>
              <p:nvPr/>
            </p:nvSpPr>
            <p:spPr>
              <a:xfrm>
                <a:off x="6185804" y="632959"/>
                <a:ext cx="373062" cy="195262"/>
              </a:xfrm>
              <a:prstGeom prst="rightArrow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4406" tIns="42203" rIns="84406" bIns="4220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vi-VN" sz="1015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F292E1A-AB07-A34E-9372-5E680395B83D}"/>
                  </a:ext>
                </a:extLst>
              </p:cNvPr>
              <p:cNvSpPr/>
              <p:nvPr/>
            </p:nvSpPr>
            <p:spPr>
              <a:xfrm>
                <a:off x="6591839" y="580507"/>
                <a:ext cx="1890346" cy="2392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62" dirty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</a:t>
                </a:r>
                <a:r>
                  <a:rPr lang="vi-VN" sz="1662" dirty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Thực tích</a:t>
                </a:r>
              </a:p>
            </p:txBody>
          </p:sp>
        </p:grpSp>
      </p:grpSp>
      <p:sp>
        <p:nvSpPr>
          <p:cNvPr id="15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5031428" y="1729708"/>
            <a:ext cx="531893" cy="24483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5031428" y="1900017"/>
            <a:ext cx="531893" cy="24483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5672565" y="2192041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5672565" y="2403021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5998571" y="2661189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5998571" y="2831498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5805635" y="3198941"/>
            <a:ext cx="1201350" cy="22838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5805635" y="3398740"/>
            <a:ext cx="1201350" cy="22838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9114105" y="5336942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9114105" y="5507251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C0E20ECD-EE9C-57D7-D85E-2E4D4F4BEB5F}"/>
              </a:ext>
            </a:extLst>
          </p:cNvPr>
          <p:cNvSpPr txBox="1">
            <a:spLocks/>
          </p:cNvSpPr>
          <p:nvPr/>
        </p:nvSpPr>
        <p:spPr>
          <a:xfrm>
            <a:off x="357294" y="5795147"/>
            <a:ext cx="9549427" cy="893414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vi-VN" sz="2000" b="0" dirty="0"/>
          </a:p>
        </p:txBody>
      </p:sp>
      <p:sp>
        <p:nvSpPr>
          <p:cNvPr id="35" name="タイトル 1"/>
          <p:cNvSpPr txBox="1">
            <a:spLocks/>
          </p:cNvSpPr>
          <p:nvPr/>
        </p:nvSpPr>
        <p:spPr>
          <a:xfrm>
            <a:off x="5286" y="185971"/>
            <a:ext cx="450316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2. KẾ HOẠCH THỰC HIỆN</a:t>
            </a:r>
          </a:p>
        </p:txBody>
      </p:sp>
      <p:sp>
        <p:nvSpPr>
          <p:cNvPr id="37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6981815" y="3950480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6981815" y="3677714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7362522" y="4285380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7371052" y="4524315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9122635" y="4767537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9122635" y="4979020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0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9"/>
          <p:cNvSpPr txBox="1">
            <a:spLocks noGrp="1"/>
          </p:cNvSpPr>
          <p:nvPr>
            <p:ph type="title"/>
          </p:nvPr>
        </p:nvSpPr>
        <p:spPr>
          <a:xfrm>
            <a:off x="691801" y="693891"/>
            <a:ext cx="8451274" cy="3213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2000" b="1" dirty="0">
                <a:solidFill>
                  <a:srgbClr val="002060"/>
                </a:solidFill>
              </a:rPr>
              <a:t>SƠ LƯỢC QUY TRÌNH CHUYỂN ĐỔI BẢNG MPB</a:t>
            </a:r>
            <a:endParaRPr sz="2000" b="1" dirty="0">
              <a:solidFill>
                <a:srgbClr val="002060"/>
              </a:solidFill>
            </a:endParaRPr>
          </a:p>
        </p:txBody>
      </p:sp>
      <p:grpSp>
        <p:nvGrpSpPr>
          <p:cNvPr id="845" name="Google Shape;845;p29"/>
          <p:cNvGrpSpPr/>
          <p:nvPr/>
        </p:nvGrpSpPr>
        <p:grpSpPr>
          <a:xfrm>
            <a:off x="69785" y="3564435"/>
            <a:ext cx="2847108" cy="4132879"/>
            <a:chOff x="56841" y="1189989"/>
            <a:chExt cx="3504268" cy="4590083"/>
          </a:xfrm>
        </p:grpSpPr>
        <p:sp>
          <p:nvSpPr>
            <p:cNvPr id="846" name="Google Shape;846;p29"/>
            <p:cNvSpPr/>
            <p:nvPr/>
          </p:nvSpPr>
          <p:spPr>
            <a:xfrm>
              <a:off x="56841" y="1189989"/>
              <a:ext cx="3504268" cy="679263"/>
            </a:xfrm>
            <a:prstGeom prst="homePlate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9044" tIns="99044" rIns="99044" bIns="99044" anchor="ctr" anchorCtr="0">
              <a:noAutofit/>
            </a:bodyPr>
            <a:lstStyle/>
            <a:p>
              <a:pPr lvl="0"/>
              <a:r>
                <a:rPr lang="vi-VN" sz="2000" b="1" dirty="0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cs typeface="Alice"/>
                  <a:sym typeface="Alice"/>
                </a:rPr>
                <a:t>1. TÌM BẢNG</a:t>
              </a:r>
              <a:endParaRPr lang="en-US" sz="2000" dirty="0">
                <a:solidFill>
                  <a:schemeClr val="bg1"/>
                </a:solidFill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847" name="Google Shape;847;p29"/>
            <p:cNvSpPr txBox="1"/>
            <p:nvPr/>
          </p:nvSpPr>
          <p:spPr>
            <a:xfrm>
              <a:off x="81504" y="1921763"/>
              <a:ext cx="3062864" cy="38583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l"/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Từ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thông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tin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mã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hàng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,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tìm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kiếm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MPB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trên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err="1">
                  <a:latin typeface="+mj-lt"/>
                  <a:ea typeface="Cambria" panose="02040503050406030204" pitchFamily="18" charset="0"/>
                </a:rPr>
                <a:t>thông</a:t>
              </a:r>
              <a:r>
                <a:rPr lang="en-US" sz="2000">
                  <a:latin typeface="+mj-lt"/>
                  <a:ea typeface="Cambria" panose="02040503050406030204" pitchFamily="18" charset="0"/>
                </a:rPr>
                <a:t> tin</a:t>
              </a:r>
              <a:endParaRPr lang="en-US" sz="2000" dirty="0">
                <a:latin typeface="+mj-lt"/>
                <a:ea typeface="Cambria" panose="02040503050406030204" pitchFamily="18" charset="0"/>
              </a:endParaRPr>
            </a:p>
          </p:txBody>
        </p:sp>
      </p:grpSp>
      <p:grpSp>
        <p:nvGrpSpPr>
          <p:cNvPr id="848" name="Google Shape;848;p29"/>
          <p:cNvGrpSpPr/>
          <p:nvPr/>
        </p:nvGrpSpPr>
        <p:grpSpPr>
          <a:xfrm>
            <a:off x="2578305" y="3564436"/>
            <a:ext cx="2850650" cy="3295645"/>
            <a:chOff x="3002619" y="1178651"/>
            <a:chExt cx="3305700" cy="3521805"/>
          </a:xfrm>
        </p:grpSpPr>
        <p:sp>
          <p:nvSpPr>
            <p:cNvPr id="849" name="Google Shape;849;p29"/>
            <p:cNvSpPr/>
            <p:nvPr/>
          </p:nvSpPr>
          <p:spPr>
            <a:xfrm>
              <a:off x="3002619" y="1178651"/>
              <a:ext cx="3305700" cy="653575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9044" tIns="99044" rIns="99044" bIns="99044" anchor="ctr" anchorCtr="0">
              <a:noAutofit/>
            </a:bodyPr>
            <a:lstStyle/>
            <a:p>
              <a:pPr lvl="0"/>
              <a:r>
                <a:rPr lang="en-US" sz="2000" b="1" dirty="0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sym typeface="Alice"/>
                </a:rPr>
                <a:t>2. DI CHUYỂN </a:t>
              </a:r>
              <a:endParaRPr lang="en-US" sz="2000" dirty="0">
                <a:solidFill>
                  <a:schemeClr val="bg1"/>
                </a:solidFill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850" name="Google Shape;850;p29"/>
            <p:cNvSpPr txBox="1"/>
            <p:nvPr/>
          </p:nvSpPr>
          <p:spPr>
            <a:xfrm>
              <a:off x="3395256" y="1880357"/>
              <a:ext cx="2349525" cy="2820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l"/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Di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chuyển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xe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chứa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đến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vị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trí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line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cần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sym typeface="Alegreya"/>
                </a:rPr>
                <a:t>đổi</a:t>
              </a:r>
              <a:endParaRPr lang="en-US" sz="2000" dirty="0">
                <a:latin typeface="+mj-lt"/>
                <a:ea typeface="Cambria" panose="02040503050406030204" pitchFamily="18" charset="0"/>
              </a:endParaRPr>
            </a:p>
            <a:p>
              <a:pPr lvl="0" algn="l"/>
              <a:endParaRPr lang="en-US" sz="2000" dirty="0">
                <a:latin typeface="+mj-lt"/>
                <a:ea typeface="Cambria" panose="02040503050406030204" pitchFamily="18" charset="0"/>
              </a:endParaRPr>
            </a:p>
          </p:txBody>
        </p:sp>
      </p:grpSp>
      <p:grpSp>
        <p:nvGrpSpPr>
          <p:cNvPr id="842" name="Google Shape;842;p29"/>
          <p:cNvGrpSpPr/>
          <p:nvPr/>
        </p:nvGrpSpPr>
        <p:grpSpPr>
          <a:xfrm>
            <a:off x="4917438" y="3565609"/>
            <a:ext cx="2563375" cy="2077509"/>
            <a:chOff x="5697187" y="1179905"/>
            <a:chExt cx="3240828" cy="2220075"/>
          </a:xfrm>
        </p:grpSpPr>
        <p:sp>
          <p:nvSpPr>
            <p:cNvPr id="843" name="Google Shape;843;p29"/>
            <p:cNvSpPr/>
            <p:nvPr/>
          </p:nvSpPr>
          <p:spPr>
            <a:xfrm>
              <a:off x="5697187" y="1179905"/>
              <a:ext cx="3240828" cy="667746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9044" tIns="99044" rIns="99044" bIns="99044" anchor="ctr" anchorCtr="0">
              <a:noAutofit/>
            </a:bodyPr>
            <a:lstStyle/>
            <a:p>
              <a:pPr lvl="0"/>
              <a:r>
                <a:rPr lang="en-US" sz="2000" b="1" dirty="0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sym typeface="Alice"/>
                </a:rPr>
                <a:t>3. ĐỔI BẢNG</a:t>
              </a:r>
              <a:endParaRPr lang="en-US" sz="2000" dirty="0">
                <a:solidFill>
                  <a:schemeClr val="bg1"/>
                </a:solidFill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844" name="Google Shape;844;p29"/>
            <p:cNvSpPr txBox="1"/>
            <p:nvPr/>
          </p:nvSpPr>
          <p:spPr>
            <a:xfrm>
              <a:off x="6178308" y="1880357"/>
              <a:ext cx="2669584" cy="1519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just"/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Đổi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vào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vị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trí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chỉ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định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và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kết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nối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với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nguồn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điện</a:t>
              </a:r>
              <a:endParaRPr lang="en-US" sz="2000" dirty="0">
                <a:latin typeface="+mj-lt"/>
                <a:ea typeface="Cambria" panose="02040503050406030204" pitchFamily="18" charset="0"/>
              </a:endParaRPr>
            </a:p>
          </p:txBody>
        </p:sp>
      </p:grpSp>
      <p:grpSp>
        <p:nvGrpSpPr>
          <p:cNvPr id="18" name="Google Shape;848;p29"/>
          <p:cNvGrpSpPr/>
          <p:nvPr/>
        </p:nvGrpSpPr>
        <p:grpSpPr>
          <a:xfrm>
            <a:off x="7150150" y="3564435"/>
            <a:ext cx="2666028" cy="3977820"/>
            <a:chOff x="2947489" y="1178650"/>
            <a:chExt cx="3305700" cy="4250796"/>
          </a:xfrm>
        </p:grpSpPr>
        <p:sp>
          <p:nvSpPr>
            <p:cNvPr id="19" name="Google Shape;849;p29"/>
            <p:cNvSpPr/>
            <p:nvPr/>
          </p:nvSpPr>
          <p:spPr>
            <a:xfrm>
              <a:off x="2947489" y="1178650"/>
              <a:ext cx="3305700" cy="668999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25000"/>
              </a:schemeClr>
            </a:solidFill>
            <a:ln>
              <a:noFill/>
            </a:ln>
          </p:spPr>
          <p:txBody>
            <a:bodyPr spcFirstLastPara="1" wrap="square" lIns="99044" tIns="99044" rIns="99044" bIns="99044" anchor="ctr" anchorCtr="0">
              <a:noAutofit/>
            </a:bodyPr>
            <a:lstStyle/>
            <a:p>
              <a:pPr lvl="0"/>
              <a:r>
                <a:rPr lang="en-US" sz="2000" b="1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sym typeface="Alice"/>
                </a:rPr>
                <a:t>4.CẬP NHẬT </a:t>
              </a:r>
              <a:endParaRPr lang="en-US" sz="2000" dirty="0">
                <a:solidFill>
                  <a:schemeClr val="bg1"/>
                </a:solidFill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20" name="Google Shape;850;p29"/>
            <p:cNvSpPr txBox="1"/>
            <p:nvPr/>
          </p:nvSpPr>
          <p:spPr>
            <a:xfrm>
              <a:off x="3586296" y="1880105"/>
              <a:ext cx="2618175" cy="3549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l"/>
              <a:r>
                <a:rPr lang="en-US" sz="2000">
                  <a:latin typeface="+mj-lt"/>
                  <a:ea typeface="Cambria" panose="02040503050406030204" pitchFamily="18" charset="0"/>
                </a:rPr>
                <a:t>Ghi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chép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thông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tin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đổi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và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cập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nhật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lại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vị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trí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nhãn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mã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MPB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trên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err="1">
                  <a:latin typeface="+mj-lt"/>
                  <a:ea typeface="Cambria" panose="02040503050406030204" pitchFamily="18" charset="0"/>
                </a:rPr>
                <a:t>thông</a:t>
              </a:r>
              <a:r>
                <a:rPr lang="en-US" sz="2000">
                  <a:latin typeface="+mj-lt"/>
                  <a:ea typeface="Cambria" panose="02040503050406030204" pitchFamily="18" charset="0"/>
                </a:rPr>
                <a:t> tin</a:t>
              </a:r>
              <a:endParaRPr lang="en-US" sz="2000" dirty="0">
                <a:latin typeface="+mj-lt"/>
                <a:ea typeface="Cambria" panose="02040503050406030204" pitchFamily="18" charset="0"/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208" y="1946415"/>
            <a:ext cx="1497468" cy="7134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79" y="1701275"/>
            <a:ext cx="1196888" cy="113300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151" y="1701275"/>
            <a:ext cx="1457213" cy="10929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6526" y="1401000"/>
            <a:ext cx="1049178" cy="169345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60475A1-42C8-FB06-3196-F2D40FDB82E2}"/>
              </a:ext>
            </a:extLst>
          </p:cNvPr>
          <p:cNvSpPr txBox="1">
            <a:spLocks/>
          </p:cNvSpPr>
          <p:nvPr/>
        </p:nvSpPr>
        <p:spPr>
          <a:xfrm>
            <a:off x="13950" y="149454"/>
            <a:ext cx="287186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3. HIỆN TRẠNG</a:t>
            </a:r>
          </a:p>
        </p:txBody>
      </p:sp>
    </p:spTree>
    <p:extLst>
      <p:ext uri="{BB962C8B-B14F-4D97-AF65-F5344CB8AC3E}">
        <p14:creationId xmlns:p14="http://schemas.microsoft.com/office/powerpoint/2010/main" val="1508117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1205" y="5541231"/>
            <a:ext cx="93235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2000" b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tích,nhóm quyết định cải thiện 2 hạng mục chiếm tỷ lệ cao nhất : Tìm bảng &amp; ghi chép ký lục</a:t>
            </a:r>
            <a:endParaRPr lang="en-US" sz="2000" b="1" dirty="0">
              <a:solidFill>
                <a:schemeClr val="accent2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タイトル 1"/>
          <p:cNvSpPr txBox="1">
            <a:spLocks/>
          </p:cNvSpPr>
          <p:nvPr/>
        </p:nvSpPr>
        <p:spPr>
          <a:xfrm>
            <a:off x="13950" y="149454"/>
            <a:ext cx="287186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3. HIỆN TRẠNG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0000000-0008-0000-03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2208544"/>
              </p:ext>
            </p:extLst>
          </p:nvPr>
        </p:nvGraphicFramePr>
        <p:xfrm>
          <a:off x="714575" y="853519"/>
          <a:ext cx="8300472" cy="4445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7167"/>
          <p:cNvGrpSpPr>
            <a:grpSpLocks/>
          </p:cNvGrpSpPr>
          <p:nvPr/>
        </p:nvGrpSpPr>
        <p:grpSpPr bwMode="auto">
          <a:xfrm>
            <a:off x="4120784" y="1596099"/>
            <a:ext cx="2533843" cy="4394396"/>
            <a:chOff x="4256858" y="897860"/>
            <a:chExt cx="2744881" cy="5638774"/>
          </a:xfrm>
        </p:grpSpPr>
        <p:sp>
          <p:nvSpPr>
            <p:cNvPr id="56" name="Arc 55"/>
            <p:cNvSpPr/>
            <p:nvPr/>
          </p:nvSpPr>
          <p:spPr bwMode="auto">
            <a:xfrm>
              <a:off x="4256858" y="897860"/>
              <a:ext cx="2448659" cy="5638774"/>
            </a:xfrm>
            <a:prstGeom prst="arc">
              <a:avLst>
                <a:gd name="adj1" fmla="val 20498669"/>
                <a:gd name="adj2" fmla="val 3502570"/>
              </a:avLst>
            </a:prstGeom>
            <a:noFill/>
            <a:ln w="698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5715131" y="5546039"/>
              <a:ext cx="1286608" cy="586072"/>
            </a:xfrm>
            <a:prstGeom prst="roundRect">
              <a:avLst/>
            </a:prstGeom>
            <a:solidFill>
              <a:srgbClr val="FF9900"/>
            </a:solid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883649">
                <a:defRPr/>
              </a:pPr>
              <a:r>
                <a:rPr lang="en-US" sz="1662" b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MAN</a:t>
              </a:r>
              <a:endParaRPr lang="en-US" sz="1662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8" name="Group 25"/>
          <p:cNvGrpSpPr>
            <a:grpSpLocks/>
          </p:cNvGrpSpPr>
          <p:nvPr/>
        </p:nvGrpSpPr>
        <p:grpSpPr bwMode="auto">
          <a:xfrm>
            <a:off x="764057" y="1544880"/>
            <a:ext cx="2589872" cy="4394394"/>
            <a:chOff x="1462059" y="1194453"/>
            <a:chExt cx="2779693" cy="5638774"/>
          </a:xfrm>
        </p:grpSpPr>
        <p:sp>
          <p:nvSpPr>
            <p:cNvPr id="59" name="Arc 58"/>
            <p:cNvSpPr/>
            <p:nvPr/>
          </p:nvSpPr>
          <p:spPr bwMode="auto">
            <a:xfrm>
              <a:off x="1462059" y="1194453"/>
              <a:ext cx="2422514" cy="5638774"/>
            </a:xfrm>
            <a:prstGeom prst="arc">
              <a:avLst>
                <a:gd name="adj1" fmla="val 20554203"/>
                <a:gd name="adj2" fmla="val 3575773"/>
              </a:avLst>
            </a:prstGeom>
            <a:noFill/>
            <a:ln w="698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Rounded Rectangle 59"/>
            <p:cNvSpPr/>
            <p:nvPr/>
          </p:nvSpPr>
          <p:spPr bwMode="auto">
            <a:xfrm>
              <a:off x="2955144" y="5824021"/>
              <a:ext cx="1286608" cy="643631"/>
            </a:xfrm>
            <a:prstGeom prst="roundRect">
              <a:avLst/>
            </a:prstGeom>
            <a:solidFill>
              <a:srgbClr val="FF9900"/>
            </a:solid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883649">
                <a:defRPr/>
              </a:pPr>
              <a:r>
                <a:rPr lang="en-US" sz="1662" b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METHOD</a:t>
              </a:r>
              <a:endParaRPr lang="en-US" sz="1662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1" name="Group 24"/>
          <p:cNvGrpSpPr>
            <a:grpSpLocks/>
          </p:cNvGrpSpPr>
          <p:nvPr/>
        </p:nvGrpSpPr>
        <p:grpSpPr bwMode="auto">
          <a:xfrm>
            <a:off x="1960466" y="870882"/>
            <a:ext cx="2260395" cy="4219052"/>
            <a:chOff x="1392584" y="509379"/>
            <a:chExt cx="2448658" cy="5413778"/>
          </a:xfrm>
        </p:grpSpPr>
        <p:sp>
          <p:nvSpPr>
            <p:cNvPr id="62" name="Arc 61"/>
            <p:cNvSpPr/>
            <p:nvPr/>
          </p:nvSpPr>
          <p:spPr bwMode="auto">
            <a:xfrm>
              <a:off x="1392584" y="1141628"/>
              <a:ext cx="2448658" cy="4781529"/>
            </a:xfrm>
            <a:prstGeom prst="arc">
              <a:avLst>
                <a:gd name="adj1" fmla="val 16339298"/>
                <a:gd name="adj2" fmla="val 0"/>
              </a:avLst>
            </a:prstGeom>
            <a:noFill/>
            <a:ln w="698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Rounded Rectangle 62"/>
            <p:cNvSpPr/>
            <p:nvPr/>
          </p:nvSpPr>
          <p:spPr bwMode="auto">
            <a:xfrm>
              <a:off x="1612603" y="509379"/>
              <a:ext cx="1455821" cy="658320"/>
            </a:xfrm>
            <a:prstGeom prst="roundRect">
              <a:avLst/>
            </a:prstGeom>
            <a:solidFill>
              <a:srgbClr val="FFC000"/>
            </a:solid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883649">
                <a:defRPr/>
              </a:pPr>
              <a:r>
                <a:rPr lang="en-US" sz="1662" b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MACHINE</a:t>
              </a:r>
              <a:endParaRPr lang="en-US" sz="1662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4" name="Group 29"/>
          <p:cNvGrpSpPr>
            <a:grpSpLocks/>
          </p:cNvGrpSpPr>
          <p:nvPr/>
        </p:nvGrpSpPr>
        <p:grpSpPr bwMode="auto">
          <a:xfrm>
            <a:off x="4960737" y="880309"/>
            <a:ext cx="2261747" cy="4105042"/>
            <a:chOff x="4433526" y="264579"/>
            <a:chExt cx="2450123" cy="5267483"/>
          </a:xfrm>
        </p:grpSpPr>
        <p:sp>
          <p:nvSpPr>
            <p:cNvPr id="65" name="Arc 64"/>
            <p:cNvSpPr/>
            <p:nvPr/>
          </p:nvSpPr>
          <p:spPr bwMode="auto">
            <a:xfrm>
              <a:off x="4433526" y="883882"/>
              <a:ext cx="2450123" cy="4648180"/>
            </a:xfrm>
            <a:prstGeom prst="arc">
              <a:avLst>
                <a:gd name="adj1" fmla="val 16497491"/>
                <a:gd name="adj2" fmla="val 0"/>
              </a:avLst>
            </a:prstGeom>
            <a:noFill/>
            <a:ln w="698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Rounded Rectangle 65"/>
            <p:cNvSpPr/>
            <p:nvPr/>
          </p:nvSpPr>
          <p:spPr bwMode="auto">
            <a:xfrm>
              <a:off x="4933353" y="264579"/>
              <a:ext cx="1383680" cy="670027"/>
            </a:xfrm>
            <a:prstGeom prst="roundRect">
              <a:avLst/>
            </a:prstGeom>
            <a:solidFill>
              <a:srgbClr val="FFC000"/>
            </a:solid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defTabSz="883649">
                <a:defRPr/>
              </a:pPr>
              <a:r>
                <a:rPr lang="en-US" sz="1662" b="1">
                  <a:ea typeface="Tahoma" panose="020B0604030504040204" pitchFamily="34" charset="0"/>
                  <a:cs typeface="Tahoma" panose="020B0604030504040204" pitchFamily="34" charset="0"/>
                </a:rPr>
                <a:t>MATERIAL</a:t>
              </a:r>
              <a:endParaRPr lang="en-US" sz="1662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7" name="Group 14"/>
          <p:cNvGrpSpPr>
            <a:grpSpLocks/>
          </p:cNvGrpSpPr>
          <p:nvPr/>
        </p:nvGrpSpPr>
        <p:grpSpPr bwMode="auto">
          <a:xfrm>
            <a:off x="-111070" y="1856884"/>
            <a:ext cx="10272110" cy="3998450"/>
            <a:chOff x="-595255" y="1439103"/>
            <a:chExt cx="10610280" cy="5040574"/>
          </a:xfrm>
        </p:grpSpPr>
        <p:sp>
          <p:nvSpPr>
            <p:cNvPr id="68" name="Trapezoid 67"/>
            <p:cNvSpPr/>
            <p:nvPr/>
          </p:nvSpPr>
          <p:spPr bwMode="auto">
            <a:xfrm rot="16200000">
              <a:off x="4396263" y="-493227"/>
              <a:ext cx="457201" cy="7666777"/>
            </a:xfrm>
            <a:prstGeom prst="trapezoid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 defTabSz="883649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69" name="Picture 5" descr="C:\Users\xuann\Desktop\nen\fish-1439214_960_720.png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998" b="-17873"/>
            <a:stretch/>
          </p:blipFill>
          <p:spPr bwMode="auto">
            <a:xfrm rot="10800000" flipV="1">
              <a:off x="8446906" y="1439103"/>
              <a:ext cx="1568119" cy="5040574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5" descr="C:\Users\xuann\Desktop\nen\fish-1439214_960_720.png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0800000" flipV="1">
              <a:off x="-595255" y="1446845"/>
              <a:ext cx="1488493" cy="3532279"/>
            </a:xfrm>
            <a:prstGeom prst="ellipse">
              <a:avLst/>
            </a:prstGeom>
            <a:noFill/>
            <a:effectLst>
              <a:glow rad="127000">
                <a:schemeClr val="accent1">
                  <a:alpha val="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1" name="Straight Connector 70"/>
          <p:cNvCxnSpPr>
            <a:stCxn id="90" idx="3"/>
          </p:cNvCxnSpPr>
          <p:nvPr/>
        </p:nvCxnSpPr>
        <p:spPr bwMode="auto">
          <a:xfrm>
            <a:off x="2076222" y="1596099"/>
            <a:ext cx="1841543" cy="347010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/>
          <p:nvPr/>
        </p:nvCxnSpPr>
        <p:spPr bwMode="auto">
          <a:xfrm>
            <a:off x="3021141" y="3888462"/>
            <a:ext cx="570562" cy="501426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Cloud Callout 7169"/>
          <p:cNvSpPr>
            <a:spLocks noChangeArrowheads="1"/>
          </p:cNvSpPr>
          <p:nvPr/>
        </p:nvSpPr>
        <p:spPr bwMode="auto">
          <a:xfrm>
            <a:off x="7051172" y="524453"/>
            <a:ext cx="2745171" cy="2111557"/>
          </a:xfrm>
          <a:prstGeom prst="cloudCallout">
            <a:avLst>
              <a:gd name="adj1" fmla="val 44157"/>
              <a:gd name="adj2" fmla="val 100867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>
            <a:lvl1pPr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1pPr>
            <a:lvl2pPr marL="742950" indent="-285750"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2pPr>
            <a:lvl3pPr marL="1143000" indent="-228600"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3pPr>
            <a:lvl4pPr marL="1600200" indent="-228600"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4pPr>
            <a:lvl5pPr marL="2057400" indent="-228600"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5pPr>
            <a:lvl6pPr marL="25146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6pPr>
            <a:lvl7pPr marL="29718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7pPr>
            <a:lvl8pPr marL="34290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8pPr>
            <a:lvl9pPr marL="38862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9pPr>
          </a:lstStyle>
          <a:p>
            <a:pPr eaLnBrk="1" hangingPunct="1"/>
            <a:endParaRPr lang="en-US" altLang="en-US" sz="1846" b="1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8" name="タイトル 1"/>
          <p:cNvSpPr txBox="1">
            <a:spLocks/>
          </p:cNvSpPr>
          <p:nvPr/>
        </p:nvSpPr>
        <p:spPr>
          <a:xfrm>
            <a:off x="-58137" y="119440"/>
            <a:ext cx="496019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4. PHÂN TÍCH NGUYÊN NHÂN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163932" y="607823"/>
            <a:ext cx="2317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+mj-lt"/>
            </a:endParaRPr>
          </a:p>
        </p:txBody>
      </p:sp>
      <p:cxnSp>
        <p:nvCxnSpPr>
          <p:cNvPr id="81" name="Straight Connector 80"/>
          <p:cNvCxnSpPr>
            <a:endCxn id="98" idx="1"/>
          </p:cNvCxnSpPr>
          <p:nvPr/>
        </p:nvCxnSpPr>
        <p:spPr bwMode="auto">
          <a:xfrm>
            <a:off x="3040317" y="3888462"/>
            <a:ext cx="566657" cy="71253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Rounded Rectangle 89"/>
          <p:cNvSpPr/>
          <p:nvPr/>
        </p:nvSpPr>
        <p:spPr bwMode="auto">
          <a:xfrm>
            <a:off x="386703" y="1202647"/>
            <a:ext cx="1689519" cy="786903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>
                <a:ea typeface="Tahoma" panose="020B0604030504040204" pitchFamily="34" charset="0"/>
                <a:cs typeface="Tahoma" panose="020B0604030504040204" pitchFamily="34" charset="0"/>
              </a:rPr>
              <a:t>Số lượng bảng MPB ngày càng nhiều</a:t>
            </a:r>
          </a:p>
        </p:txBody>
      </p:sp>
      <p:cxnSp>
        <p:nvCxnSpPr>
          <p:cNvPr id="92" name="Straight Connector 91"/>
          <p:cNvCxnSpPr>
            <a:stCxn id="94" idx="1"/>
          </p:cNvCxnSpPr>
          <p:nvPr/>
        </p:nvCxnSpPr>
        <p:spPr bwMode="auto">
          <a:xfrm flipH="1">
            <a:off x="6368683" y="3846024"/>
            <a:ext cx="565522" cy="447624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/>
          <p:cNvCxnSpPr>
            <a:stCxn id="89" idx="1"/>
          </p:cNvCxnSpPr>
          <p:nvPr/>
        </p:nvCxnSpPr>
        <p:spPr bwMode="auto">
          <a:xfrm flipH="1" flipV="1">
            <a:off x="6381180" y="4321020"/>
            <a:ext cx="373816" cy="548955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4" name="Rounded Rectangle 93"/>
          <p:cNvSpPr/>
          <p:nvPr/>
        </p:nvSpPr>
        <p:spPr bwMode="auto">
          <a:xfrm>
            <a:off x="6934205" y="3551277"/>
            <a:ext cx="1689519" cy="589493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Chữ ghi chép bằng tay khó đọc.</a:t>
            </a:r>
            <a:endParaRPr lang="en-US" sz="1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Rounded Rectangle 97"/>
          <p:cNvSpPr/>
          <p:nvPr/>
        </p:nvSpPr>
        <p:spPr bwMode="auto">
          <a:xfrm>
            <a:off x="3606974" y="3598410"/>
            <a:ext cx="2245260" cy="722610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>
                <a:solidFill>
                  <a:srgbClr val="000000"/>
                </a:solidFill>
              </a:rPr>
              <a:t>Chưa có biểu thị thứ tự số đặt để xe đây bảng</a:t>
            </a:r>
          </a:p>
        </p:txBody>
      </p:sp>
      <p:cxnSp>
        <p:nvCxnSpPr>
          <p:cNvPr id="99" name="Straight Connector 98"/>
          <p:cNvCxnSpPr/>
          <p:nvPr/>
        </p:nvCxnSpPr>
        <p:spPr bwMode="auto">
          <a:xfrm>
            <a:off x="2976916" y="2567291"/>
            <a:ext cx="1240635" cy="232614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0" name="Rounded Rectangle 99"/>
          <p:cNvSpPr/>
          <p:nvPr/>
        </p:nvSpPr>
        <p:spPr bwMode="auto">
          <a:xfrm>
            <a:off x="1177954" y="2115171"/>
            <a:ext cx="1817394" cy="888576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Chưa có thiết bị hỗ trợ giúp vận chuyển bảng nhanh</a:t>
            </a:r>
          </a:p>
        </p:txBody>
      </p:sp>
      <p:sp>
        <p:nvSpPr>
          <p:cNvPr id="89" name="Rounded Rectangle 88"/>
          <p:cNvSpPr/>
          <p:nvPr/>
        </p:nvSpPr>
        <p:spPr bwMode="auto">
          <a:xfrm>
            <a:off x="6754996" y="4381646"/>
            <a:ext cx="1931890" cy="976658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>
                <a:ea typeface="Tahoma" panose="020B0604030504040204" pitchFamily="34" charset="0"/>
                <a:cs typeface="Tahoma" panose="020B0604030504040204" pitchFamily="34" charset="0"/>
              </a:rPr>
              <a:t>Sắp xếp, cập nhật sai nhãn mã thiết bị trên bảng quản lý.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03139" y="896649"/>
            <a:ext cx="2197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Nguyên nhân gây lãng phí thời gian cho nghiệp vụ chuyển đổi bảng MPB</a:t>
            </a:r>
          </a:p>
        </p:txBody>
      </p:sp>
      <p:cxnSp>
        <p:nvCxnSpPr>
          <p:cNvPr id="79" name="Straight Connector 78"/>
          <p:cNvCxnSpPr>
            <a:endCxn id="101" idx="1"/>
          </p:cNvCxnSpPr>
          <p:nvPr/>
        </p:nvCxnSpPr>
        <p:spPr bwMode="auto">
          <a:xfrm flipV="1">
            <a:off x="4191757" y="2727169"/>
            <a:ext cx="350296" cy="89680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1" name="Rounded Rectangle 100"/>
          <p:cNvSpPr/>
          <p:nvPr/>
        </p:nvSpPr>
        <p:spPr bwMode="auto">
          <a:xfrm>
            <a:off x="4542053" y="2333619"/>
            <a:ext cx="1824609" cy="787099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>
                <a:solidFill>
                  <a:srgbClr val="000000"/>
                </a:solidFill>
              </a:rPr>
              <a:t>Bảng thông tin không  cập nhật hiển thị theo real time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 bwMode="auto">
          <a:xfrm>
            <a:off x="3022209" y="4376877"/>
            <a:ext cx="1918751" cy="734677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>
                <a:solidFill>
                  <a:srgbClr val="000000"/>
                </a:solidFill>
              </a:rPr>
              <a:t>Thao tác thủ công: ghi chép, nhập liệu bằng tay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103" name="Straight Connector 102"/>
          <p:cNvCxnSpPr>
            <a:stCxn id="48" idx="1"/>
          </p:cNvCxnSpPr>
          <p:nvPr/>
        </p:nvCxnSpPr>
        <p:spPr bwMode="auto">
          <a:xfrm flipH="1">
            <a:off x="3996040" y="1856100"/>
            <a:ext cx="355693" cy="246887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Rectangle 103"/>
          <p:cNvSpPr/>
          <p:nvPr/>
        </p:nvSpPr>
        <p:spPr>
          <a:xfrm>
            <a:off x="157663" y="5760128"/>
            <a:ext cx="93235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Nhận thấy hầu hết nguyên nhân là do thao tác thủ công </a:t>
            </a:r>
            <a:r>
              <a:rPr lang="ja-JP" altLang="en-US" sz="2000" b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⇒ </a:t>
            </a:r>
            <a:r>
              <a:rPr lang="en-US" altLang="ja-JP" sz="2000" b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phát triển phần mềm quản lý chuyển đổi bảng</a:t>
            </a:r>
            <a:endParaRPr lang="en-US" sz="2000" b="1" dirty="0">
              <a:solidFill>
                <a:schemeClr val="accent2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ounded Rectangle 40"/>
          <p:cNvSpPr/>
          <p:nvPr/>
        </p:nvSpPr>
        <p:spPr bwMode="auto">
          <a:xfrm>
            <a:off x="1253171" y="3825017"/>
            <a:ext cx="1659103" cy="608211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>
                <a:solidFill>
                  <a:srgbClr val="000000"/>
                </a:solidFill>
              </a:rPr>
              <a:t>Phải ghi nhớ thông tin để ghi chép 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43" name="Straight Connector 42"/>
          <p:cNvCxnSpPr>
            <a:stCxn id="41" idx="2"/>
          </p:cNvCxnSpPr>
          <p:nvPr/>
        </p:nvCxnSpPr>
        <p:spPr bwMode="auto">
          <a:xfrm>
            <a:off x="2082723" y="4433228"/>
            <a:ext cx="801773" cy="413528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Rounded Rectangle 47"/>
          <p:cNvSpPr/>
          <p:nvPr/>
        </p:nvSpPr>
        <p:spPr bwMode="auto">
          <a:xfrm>
            <a:off x="4351733" y="1482640"/>
            <a:ext cx="1753224" cy="746920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>
                <a:solidFill>
                  <a:srgbClr val="000000"/>
                </a:solidFill>
              </a:rPr>
              <a:t>Bảng thông tin có quá nhiều data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タイトル 1"/>
          <p:cNvSpPr txBox="1">
            <a:spLocks/>
          </p:cNvSpPr>
          <p:nvPr/>
        </p:nvSpPr>
        <p:spPr>
          <a:xfrm>
            <a:off x="-58137" y="184665"/>
            <a:ext cx="496019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4. PHÂN TÍCH NGUYÊN NHÂN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138043"/>
              </p:ext>
            </p:extLst>
          </p:nvPr>
        </p:nvGraphicFramePr>
        <p:xfrm>
          <a:off x="266700" y="646330"/>
          <a:ext cx="9372599" cy="5837956"/>
        </p:xfrm>
        <a:graphic>
          <a:graphicData uri="http://schemas.openxmlformats.org/drawingml/2006/table">
            <a:tbl>
              <a:tblPr/>
              <a:tblGrid>
                <a:gridCol w="363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9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7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8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Điểm vấn đề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Nguyên nhân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Phương án cải thiện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Dự đoán hiệu quả</a:t>
                      </a:r>
                      <a:b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</a:b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(MH/tháng)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Xác định vị trí nhãn mã MPB trên bảng thông tin lâu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Bảng thông tin chứa quá nhiều data =&gt; tìm lâu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Phát triển 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phần mềm có các tính năng:</a:t>
                      </a:r>
                    </a:p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+ Tìm kiếm bằng tên mã hàng, mã bảng.</a:t>
                      </a:r>
                    </a:p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+ Tự động cập nhật lại dữ liệu quản lý vị trí bảng theo real time sau khi hoàn thành việc đổi bảng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21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256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Tốn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nhiều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thời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cho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việc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đi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tìm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bảng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MPB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khi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bảng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thông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tin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biểu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thị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vị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trí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Người thao tác sắp xếp, cập nhật sai vị trí nhãn mã bảng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t"/>
                      <a:endParaRPr lang="vi-V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4675">
                <a:tc vMerge="1">
                  <a:txBody>
                    <a:bodyPr/>
                    <a:lstStyle/>
                    <a:p>
                      <a:pPr algn="ctr" rtl="0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t"/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Không cập nhật được vị trí nhãn mã bảng tại ngay thời điểm chuyển đổi bảng vào line (cần real time)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t"/>
                      <a:endParaRPr lang="vi-V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9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Tốn thời gian tìm xe đổi bảng khi vị trí xe đổi bảng thường không được sắp xếp theo thứ tự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Chưa có biểu thị thứ tự quy định vị trí đặt để của từng xe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Layout lại vị trí đặt để và dán biểu thị quy định thứ tự vị trí của từng xe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007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Ghi chép dữ liệu đổi bảng trên bảng thông tin thường sai sót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Người thao tác phải ghi nhớ nhiều thông tin &amp; ghi chép còn thực hiện bằng tay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Thiết lập cơ chế không phải ghi nhớ và lưu lại dữ liệu khi thao tác trên phần mềm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7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08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Quản lý ca tốn thời gian cho việc xác nhận dữ liệu ghi chép và tổng hợp ký lục vào file excel lúc cuối ca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Dữ liệu ghi chép bằng tay trên bảng thông tin khó đọc &amp; nhập liệu thủ công để tổng hợp ký lục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Dữ liệu đổi bảng được lưu trữ trong database nên không cần tổng hợp ký lục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8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38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57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明朝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57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明朝" charset="-128"/>
          </a:defRPr>
        </a:defPPr>
      </a:lstStyle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216085</TotalTime>
  <Words>2540</Words>
  <Application>Microsoft Macintosh PowerPoint</Application>
  <PresentationFormat>A4 Paper (210x297 mm)</PresentationFormat>
  <Paragraphs>427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メイリオ</vt:lpstr>
      <vt:lpstr>Meiryo UI</vt:lpstr>
      <vt:lpstr>Arial</vt:lpstr>
      <vt:lpstr>Calibri</vt:lpstr>
      <vt:lpstr>Tahoma</vt:lpstr>
      <vt:lpstr>Times New Roman</vt:lpstr>
      <vt:lpstr>Wingdings</vt:lpstr>
      <vt:lpstr>標準デザイン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SƠ LƯỢC QUY TRÌNH CHUYỂN ĐỔI BẢNG MPB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VDM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2007年06月ＶＤＭ組立課 品質会議発表料</dc:title>
  <dc:creator>Laprap</dc:creator>
  <cp:lastModifiedBy>Cuong Pham</cp:lastModifiedBy>
  <cp:revision>8528</cp:revision>
  <cp:lastPrinted>2018-10-02T09:45:47Z</cp:lastPrinted>
  <dcterms:created xsi:type="dcterms:W3CDTF">2007-07-17T02:39:18Z</dcterms:created>
  <dcterms:modified xsi:type="dcterms:W3CDTF">2024-12-08T17:06:11Z</dcterms:modified>
</cp:coreProperties>
</file>